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26.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7.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1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256" r:id="rId2"/>
    <p:sldId id="339" r:id="rId3"/>
    <p:sldId id="317" r:id="rId4"/>
    <p:sldId id="258" r:id="rId5"/>
    <p:sldId id="340" r:id="rId6"/>
    <p:sldId id="315" r:id="rId7"/>
    <p:sldId id="363" r:id="rId8"/>
    <p:sldId id="316" r:id="rId9"/>
    <p:sldId id="361" r:id="rId10"/>
    <p:sldId id="362" r:id="rId11"/>
    <p:sldId id="341" r:id="rId12"/>
    <p:sldId id="364" r:id="rId13"/>
    <p:sldId id="268" r:id="rId14"/>
    <p:sldId id="279" r:id="rId15"/>
    <p:sldId id="342" r:id="rId16"/>
    <p:sldId id="343" r:id="rId17"/>
    <p:sldId id="365" r:id="rId18"/>
    <p:sldId id="366" r:id="rId19"/>
    <p:sldId id="354" r:id="rId20"/>
    <p:sldId id="355" r:id="rId21"/>
    <p:sldId id="356" r:id="rId22"/>
    <p:sldId id="367" r:id="rId23"/>
    <p:sldId id="368" r:id="rId24"/>
    <p:sldId id="270" r:id="rId25"/>
    <p:sldId id="281" r:id="rId26"/>
    <p:sldId id="369" r:id="rId27"/>
    <p:sldId id="372" r:id="rId28"/>
    <p:sldId id="373" r:id="rId29"/>
    <p:sldId id="374" r:id="rId30"/>
    <p:sldId id="371" r:id="rId31"/>
    <p:sldId id="370" r:id="rId32"/>
    <p:sldId id="314" r:id="rId33"/>
  </p:sldIdLst>
  <p:sldSz cx="9144000" cy="6858000" type="screen4x3"/>
  <p:notesSz cx="6858000" cy="9144000"/>
  <p:embeddedFontLst>
    <p:embeddedFont>
      <p:font typeface="Arial Black" panose="020B0A04020102020204" pitchFamily="34" charset="0"/>
      <p:bold r:id="rId35"/>
    </p:embeddedFont>
    <p:embeddedFont>
      <p:font typeface="Bebas Neue" panose="020B0604020202020204" charset="0"/>
      <p:regular r:id="rId36"/>
    </p:embeddedFont>
    <p:embeddedFont>
      <p:font typeface="Calibri" panose="020F0502020204030204" pitchFamily="34" charset="0"/>
      <p:regular r:id="rId37"/>
      <p:bold r:id="rId38"/>
      <p:italic r:id="rId39"/>
      <p:boldItalic r:id="rId40"/>
    </p:embeddedFont>
    <p:embeddedFont>
      <p:font typeface="Franklin Gothic" panose="020B0604020202020204" charset="0"/>
      <p:regular r:id="rId41"/>
      <p:bold r:id="rId42"/>
      <p:italic r:id="rId43"/>
      <p:boldItalic r:id="rId44"/>
    </p:embeddedFont>
    <p:embeddedFont>
      <p:font typeface="Roboto Condensed" panose="020B0604020202020204" charset="0"/>
      <p:regular r:id="rId45"/>
      <p:bold r:id="rId46"/>
      <p:italic r:id="rId47"/>
      <p:boldItalic r:id="rId48"/>
    </p:embeddedFont>
    <p:embeddedFont>
      <p:font typeface="Roboto Mon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DE"/>
    <a:srgbClr val="008000"/>
    <a:srgbClr val="FF0000"/>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7939" autoAdjust="0"/>
  </p:normalViewPr>
  <p:slideViewPr>
    <p:cSldViewPr snapToGrid="0" snapToObjects="1">
      <p:cViewPr varScale="1">
        <p:scale>
          <a:sx n="56" d="100"/>
          <a:sy n="56" d="100"/>
        </p:scale>
        <p:origin x="18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Tipos de Variables PL/SQL</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el ejemplo, se muestra los siguientes tipos de datos: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TRUE representa un valor booleano.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25-ENE-2021 representa una fecha.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La imagen representa un BLOB.</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texto del cuento de Blancanieves puede representar un tipo de dato VARCHAR2 o CLOB.</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256120.08 representa un tipo de datos NUMBER con precisión y escala.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cinta de película representa un BFILE.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El nombre de la ciudad de Atlanta representa un tipo de datos VARCHAR2.  </a:t>
            </a:r>
          </a:p>
        </p:txBody>
      </p:sp>
    </p:spTree>
    <p:extLst>
      <p:ext uri="{BB962C8B-B14F-4D97-AF65-F5344CB8AC3E}">
        <p14:creationId xmlns:p14="http://schemas.microsoft.com/office/powerpoint/2010/main" val="2444608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Tipo de Dato Escalar</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PL/SQL proporciona una variedad de tipos de datos predefinidos. Por ejemplo, se puede elegir desde un tipo de dato entero, punto flotante,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booleano, fecha, colección, y LOB. A continuación, se describirán los tipos básicos que se utilizan con frecuencia en los programas de PL/SQL.</a:t>
            </a:r>
          </a:p>
          <a:p>
            <a:pPr marL="0" indent="0" algn="just" eaLnBrk="1" hangingPunct="1">
              <a:lnSpc>
                <a:spcPct val="80000"/>
              </a:lnSpc>
              <a:buFont typeface="Arial" pitchFamily="34" charset="0"/>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Un tipo de datos escalar posee un valor único y no tiene componentes internos. Los tipos de datos escalares se pueden clasificar en cuatro categorías: número,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fecha y booleanos. Los tipos de datos de caracteres y número tienen subtipos que asocian un tipo base. Por ejemplo, INTEGER y POSITIVE son subtipos del tipo base NUMBER.</a:t>
            </a:r>
          </a:p>
        </p:txBody>
      </p:sp>
    </p:spTree>
    <p:extLst>
      <p:ext uri="{BB962C8B-B14F-4D97-AF65-F5344CB8AC3E}">
        <p14:creationId xmlns:p14="http://schemas.microsoft.com/office/powerpoint/2010/main" val="194751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Escalares más Usados</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CHAR [(</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largo_máximo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Tipo base  para datos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largo fijo hasta 32.767 bytes. Si no se especifica un valor máximo, el largo por defecto 1. </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VARCHAR2(</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largo_máximo</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Tipo base para datos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caracter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de largo variable hasta 32.767 bytes. No existe un tamaño por defecto para este tipo.</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NUMBER[(</a:t>
            </a:r>
            <a:r>
              <a:rPr lang="es-MX" sz="1200" b="1" i="0" u="none" strike="noStrike" cap="none" dirty="0" err="1">
                <a:solidFill>
                  <a:srgbClr val="000000"/>
                </a:solidFill>
                <a:latin typeface="Calibri" panose="020F0502020204030204" pitchFamily="34" charset="0"/>
                <a:ea typeface="Arial"/>
                <a:cs typeface="Calibri" panose="020F0502020204030204" pitchFamily="34" charset="0"/>
                <a:sym typeface="Arial"/>
              </a:rPr>
              <a:t>presición,escala</a:t>
            </a: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Precisión: total de dígitos. Puede tener un entre 1 y 38. El valor por defecto es 38</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Escala: del total de dígitos cuántos son decimales. Puede tener un rango de -84 a 127 y puede ser omitido, con lo cual se considerará que su valor por defecto es 0.</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BINARY_INTEGER: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 base  para enteros entre -2.147.483.647 y 2.147.483.647.</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PLS_INTEGER: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 base para números enteros entre -2.147.483.647 y 2.147.483.647. Necesitan menos almacenamiento y son más rápidos que los BINARY_INTEGER. Las operaciones aritméticas sobre valores PLS_INTEGER y BINARY_INTEGER son más rápidas que sobre valores NUMBER.</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BINARY_FLOAT:</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Representa el número de punto flotante en formato IEEE 754. Requiere 5 bytes para almacenar el valor.</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BINARY_DOUBLE: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Representa el número de punto flotante en formato IEEE 754. Se requiere 9 bytes para almacenar el valor.</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DATE: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 base  fecha y hora. Date incluye la hora del día en segundos. El rango de fechas está entre 4712 A.C y 9999 D.C.</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TIMESTAMP [(precisión)]: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Este tipo de dato es una extensión de DATE, almacena año, mes, día, hora, minuto, segundo y fracción de segundo. La precisión indica el número de dígitos para la fracción de segundos. El rango es de 0 a 9 y el valor por defecto es 6.</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TIMESTAMP [(precisión)] WITH TIME ZONE: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Este tipo de dato amplía el tipo de datos TIMESTAMP, incluye un desplazamiento de zona horaria. El desplazamiento de la zona horaria es la diferencia (en horas y minutos) entre la hora local y la hora universal coordinada (UTC), anteriormente conocido como meridiano de Greenwich. En la sintaxis, el parámetro de precisión es opcional y especifica el número de dígitos de la parte fraccionaria del campo de los segundos. Para especificar la precisión se debe utilizar un número entero en el rango de 0-9. El valor predeterminado es 6.</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TIMESTAMP [(precisión)] WITH LOCAL TIME ZONE: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También amplía el tipo de datos TIMESTAMP, incluye un desplazamiento de zona horaria. El desplazamiento de la zona horaria es la diferencia (en horas y minutos) entre la hora local y la hora universal coordinada (UTC), anteriormente conocido como meridiano de Greenwich. En la sintaxis, el parámetro de precisión opcional especifica el número de dígitos de la parte fraccionaria del campo de los segundos. No se puede utilizar una constante simbólica o variable para especificar la precisión, es necesario utilizar un literal entero en el rango de 0-9. El valor predeterminado es 6. </a:t>
            </a:r>
            <a:b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b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Este tipo de datos difiere de TIMESTAMP WITH TIME ZONE en que al insertar un valor en una columna de base de datos, el valor se normaliza con la zona horaria de base de datos, y el desplazamiento de zona horaria no se almacena en la columna. Al recuperar el valor, el servidor Oracle devuelve el valor de su zona horaria sesión local.</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INTERVAL YEAR [(precisión)] TO MONTH:</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este tipo de dato se usa para almacenar y manipular los intervalos de años y meses. En la sintaxis, la precisión especifica el número de dígitos en el campo año. No se puede utilizar una constante simbólica o variable para especificar la precisión, es necesario utilizar un literal entero en el rango 0-4. El valor predeterminado es 2.</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INTERVAL DAY [(precisión1)] TO SECOND [(precisión2)]:</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Se utiliza este tipo de dato para almacenar y manipular los intervalos de días, horas, minutos y segundos. En la sintaxis, precisión1 y precisión2 especifican el número de dígitos en el campo de día y en el campo segundo, respectivamente. En ambos casos, no se puede utilizar una constante simbólica o variable para especificar la precisión, es necesario utilizar un literal entero en el rango de 0-9. Los valores por defecto son 2 y 6, respectivamente.</a:t>
            </a:r>
          </a:p>
          <a:p>
            <a:pPr marL="171450" indent="-171450" algn="just" eaLnBrk="1" hangingPunct="1">
              <a:lnSpc>
                <a:spcPct val="80000"/>
              </a:lnSpc>
              <a:buFont typeface="Arial" panose="020B0604020202020204" pitchFamily="34" charset="0"/>
              <a:buChar char="•"/>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BOOLEAN: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 base que almacena uno de tres posibles valores usados para cálculos lógicos: TRUE, FALSE o NULL.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861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mn-ea"/>
                <a:cs typeface="Arial" charset="0"/>
              </a:rPr>
              <a:t>Declarando Variables Escalares</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las variables se definen de la siguiente manera: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v_trabajo_emp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Variable para almacenar un puesto de trabajo del empleado.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v_cont_loop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Variable para contar las iteraciones de un bucle o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loop</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inicializado a 0.</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v_dept_total_sal</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Variable para acumular el salario total de un departamento; inicializada con valor 0 (cero).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v_fecha_orden</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Variable para almacenar la fecha de envío de la orden; inicializada a una semana más de la fecha actual.</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c_porc_impto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Constante para el porcentaje de impuesto (que no cambia nunca durante todo el bloque PL/SQL); se establece con valor 8,25.</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v_valido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Flag</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para indicar si un dato es válido o inválido; inicializado en TRUE</a:t>
            </a:r>
          </a:p>
        </p:txBody>
      </p:sp>
    </p:spTree>
    <p:extLst>
      <p:ext uri="{BB962C8B-B14F-4D97-AF65-F5344CB8AC3E}">
        <p14:creationId xmlns:p14="http://schemas.microsoft.com/office/powerpoint/2010/main" val="2902309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atributo %TYPE para declarar Variables Escalares</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Generalmente las variables PL/SQL son declaradas para guardar y manipular datos almacenados en la Base de Datos. Cuando se declaran variables PL/SQL para guardar valores de columnas, se debe asegurar que la variable es del tipo de dato y largo correcto. Si esto no es así un error PL/SQL ocurrirá durante la ejecución. Se puede usar el atributo %TYPE para declarar una variable según otra variable declarada previamente o según una columna de una tabla de la Base de Datos.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El atributo %TYPE es usado con frecuencia cuando el valor almacenado en la variable será obtenido desde una tabla en la Base de Datos. Cuando se usa el atributo %TYPE para declarar una variable se debe usar como prefijo el nombre de la tabla y columna de la tablas de la Base de Datos a la que se hace referencia. Si se hace referencia a una variable declarada previamente, el prefijo es el nombre de la variable.</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charset="0"/>
              </a:rPr>
              <a:t>identificador</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es el nombre de la variable para almacenar los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a:ea typeface="+mn-ea"/>
                <a:cs typeface="Arial" charset="0"/>
              </a:rPr>
              <a:t>tabla.nombre_columna</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hace referencia al tipo de dato de la columna en la tabla sobre la cual la variable está basada.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a:ln>
                  <a:noFill/>
                </a:ln>
                <a:solidFill>
                  <a:prstClr val="black"/>
                </a:solidFill>
                <a:effectLst/>
                <a:uLnTx/>
                <a:uFillTx/>
                <a:latin typeface="Calibri"/>
                <a:ea typeface="+mn-ea"/>
                <a:cs typeface="Arial" charset="0"/>
              </a:rPr>
              <a:t>variable</a:t>
            </a:r>
            <a:r>
              <a:rPr kumimoji="0" lang="es-MX" sz="1200" b="1" i="0" u="none" strike="noStrike" kern="1200" cap="none" spc="0" normalizeH="0" baseline="0" noProof="0" dirty="0">
                <a:ln>
                  <a:noFill/>
                </a:ln>
                <a:solidFill>
                  <a:prstClr val="black"/>
                </a:solidFill>
                <a:effectLst/>
                <a:uLnTx/>
                <a:uFillTx/>
                <a:latin typeface="Calibri"/>
                <a:ea typeface="+mn-ea"/>
                <a:cs typeface="Arial" charset="0"/>
              </a:rPr>
              <a:t>:</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hace referencia a la variable sobre la cual la nueva variable que se define está basada.</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la variable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v_emp_apellido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se define con el mismo tipo de datos que la columna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last_name</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de la tabla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employees</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El atributo % TYPE proporciona el tipo de dato la columna de la tabla a la cual se está haciendo referencia.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La variable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v_min_balance</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se define para ser del mismo tipo de dato de la variable de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v_balance</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El atributo % TYPE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t.ambién</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proporciona el tipo de dato de una variable ya definida.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La restricción NOT NULL de la columna de la tabla a la cual se hace referencia no se aplica a las variables que se declaran utilizando % TYPE. Por lo tanto, si se declara una variable utilizando el atributo % TYPE que utiliza una columna de una tabla definida como NOT NULL se le puede asignar el valor NULL a la variable.</a:t>
            </a:r>
          </a:p>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96299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atributo %TYPE para declarar Variables Escalares</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Cuando se construyen bloques PL/SQL, el uso del atributo %TYPE presenta las siguientes ventajas: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Se pueden evitar errores causados por tipo de datos erróneo o por el largo incorrecto.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Se puede evitar codificar en duro el tipo de datos de una variable. Esto significa que no se necesita modificar la declaración de la variable si la definición de la columna cambia. Si se tiene alguna variable para una tabla en particular sin usar el atributo %TYPE el bloque PL/SQL arrojará un error si la columna para la cual la variable fue declarada se ha modificado.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Cuando se utiliza el atributo %TYPE, el compilador PL/SQL de la base de datos determina el tipo y tamaño de la variable cuando el bloque es compilado.</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Sin embargo, el uso </a:t>
            </a: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del atributo %TYPE también presenta desventajas importantes de considerar, sobre todo en procesos largos en donde la cantidad el procesamiento de datos (lectura, cálculos matemáticos, etc. ) requiere del uso constante de variables: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Para poder obtener el tipo y tamaño de la variable, el compilador requiere consultar el diccionario de datos de la base de datos para poder obtener el tipo de dato y tamaño de la columna referenciada.</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Arial"/>
                <a:cs typeface="Arial" charset="0"/>
                <a:sym typeface="Arial"/>
              </a:rPr>
              <a:t>Este paso extra en la ejecución del bloque se hace evidente en procesos PL/SQL en los que se requiere procesamiento masivo de información, como cálculos de remuneraciones, movimientos bancarios, balances bancarios anuales, etc.</a:t>
            </a:r>
          </a:p>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64088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Características de las Variables </a:t>
            </a:r>
            <a:r>
              <a:rPr kumimoji="0" lang="es-CL" sz="1200" b="1"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Bind</a:t>
            </a:r>
            <a:endPar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Existen dos buenas razones de usar las variables </a:t>
            </a:r>
            <a:r>
              <a:rPr kumimoji="0" lang="es-CL"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dentro de los programas PL/SQL:</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Seguridad: </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Son la mejor manera para prevenir una inyección de código SQL.</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Rendimiento:</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CL"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base de datos puede reutilizar el plan de ejecución cuando la misma sentencia se ejecuta varias veces, evitando así uso de tiempo de ejecución para volver a construir un nuevo plan de ejecución de la sentencia. Si se usan valores diferentes dentro de la sentencia SQL, la base de datos considera que es una sentencia diferente y por lo tanto crea un nuevo plan de ejecución.</a:t>
            </a: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Las características más importantes de las variables </a:t>
            </a:r>
            <a:r>
              <a:rPr kumimoji="0" lang="es-CL" sz="1200" b="0" i="0" u="none" strike="noStrike" kern="1200" cap="none" spc="0" normalizeH="0" baseline="0" noProof="0" dirty="0" err="1">
                <a:ln>
                  <a:noFill/>
                </a:ln>
                <a:solidFill>
                  <a:prstClr val="black"/>
                </a:solidFill>
                <a:effectLst/>
                <a:uLnTx/>
                <a:uFillTx/>
                <a:latin typeface="Calibri"/>
                <a:ea typeface="ＭＳ Ｐゴシック" pitchFamily="34" charset="-128"/>
                <a:cs typeface="Arial" pitchFamily="34" charset="0"/>
              </a:rPr>
              <a:t>Bind</a:t>
            </a:r>
            <a:r>
              <a:rPr kumimoji="0" lang="es-CL" sz="1200" b="0"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rPr>
              <a:t> son las siguientes: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Son variables que se crean en un entorno de host. Por esta razón, a veces se llaman variables Host.</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crean en el ambiente donde se está trabajando y no en la sección declarativa de un bloque PL/SQL. Las variables declaradas en un bloque PL/SQL sólo están disponibles al ejecutar el bloque. Después de ejecutar el bloque, la memoria utilizada por la variable se libera. Sin embargo, las variables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son accesibles incluso después de ejecutar el bloque. Por lo tanto, cuando se crean, las variables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pueden utilizar y manipular por múltiples subprogramas. Pueden ser utilizados en sentencias SQL y bloques PL/SQL como cualquier otra variable. Estas variables se pueden pasar como valores en tiempo de ejecución dentro o fuera de subprogramas PL/SQL. </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crear una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SQL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Developer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debe utilizar el comando VARIABLE. Para imprimir su resultado se debe utilizar el comando PRINT. Para mostrar el resultado de todas las variables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definidas se debe usar el comando PRINT sin indicar un nombre de variable.</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Cuando se usan en sentencias de SQL Dinámico, se definen y usan en esa sentencia. Esto significa que no se crean con la palabra VARIABLE (como cuando se usan en sentencias SQL tradicionales),  no se les define un tipo de datos  y sólo se puede usar en sentencia SQL.</a:t>
            </a:r>
          </a:p>
        </p:txBody>
      </p:sp>
    </p:spTree>
    <p:extLst>
      <p:ext uri="{BB962C8B-B14F-4D97-AF65-F5344CB8AC3E}">
        <p14:creationId xmlns:p14="http://schemas.microsoft.com/office/powerpoint/2010/main" val="431371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Creando Variables </a:t>
            </a:r>
            <a:r>
              <a:rPr lang="es-CL" sz="1200" b="1" dirty="0" err="1"/>
              <a:t>Bind</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definir una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debe definir usando la palabra VAR o VARIABLE seguido del identificador de variable (nombre de la variable) y del tipo de dato.</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tipos de datos que se pueden asignar a una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Bind</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son:</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CHAR, opcionalmente se puede indicar su largo máximo.</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VARCHAR2, opcionalmente se puede indicar el largo máximo.</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NUMBER, que no se indica su precisión. Acepta valores enteros y decimales.</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BINARY_FLOAT</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BINARY_DOUBLE</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LOB en sus formatos CLOB (texto), BLOB y BFILE (ambos archivos binarios)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Las características de los tipos de datos son los mismos que para las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sescalares</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asignar un valor a la variable BIND fuera del bloque PL/SQL se debe indicar con la palabra EXEC o EXECUTE seguido del nombre de la variable la cual se debe referencias con : (dos puntos).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asignar un valor a la variable BIND dentro del bloque PL/SQL (en la sección de ejecución) sólo se referencia con </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Wingdings" panose="05000000000000000000" pitchFamily="2" charset="2"/>
              </a:rPr>
              <a:t>: (dos puntos).</a:t>
            </a: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86257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Mostrando el valor de las Variables </a:t>
            </a:r>
            <a:r>
              <a:rPr lang="es-CL" sz="1200" b="1" dirty="0" err="1"/>
              <a:t>Bind</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de las opciones para mostrar el valor de una variable BIND es usar el comando PRINT. No hace falta que la variable BIND se use en un bloque PL/SQL para usar PRINT para saber el valor de la variable BIND.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definen las variables BIND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b_porcentaje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ambas numéricas. A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b_porcentaje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le asigna el valor 0.25. En el bloque PL/SQL se define la variable escalar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v_valor</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 la que se le asigna el valor de 1500. El resultado de multiplicar 1500*0.25 (ambos valores definidos en las variables) se almacena en la variable BIND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El comando PRINT permite visualizar el valor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p:txBody>
      </p:sp>
    </p:spTree>
    <p:extLst>
      <p:ext uri="{BB962C8B-B14F-4D97-AF65-F5344CB8AC3E}">
        <p14:creationId xmlns:p14="http://schemas.microsoft.com/office/powerpoint/2010/main" val="63472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Mostrando el valor de las Variables </a:t>
            </a:r>
            <a:r>
              <a:rPr lang="es-CL" sz="1200" b="1" dirty="0" err="1"/>
              <a:t>Bind</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Otra opción para mostrar el de una variable BIND es usar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DBMS_OUTPUT.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mismo bloque anterior, ahora usando en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DBMS_OUTPUT para mostrar el valor final de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b_resultado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p:txBody>
      </p:sp>
    </p:spTree>
    <p:extLst>
      <p:ext uri="{BB962C8B-B14F-4D97-AF65-F5344CB8AC3E}">
        <p14:creationId xmlns:p14="http://schemas.microsoft.com/office/powerpoint/2010/main" val="1568436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935308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a:buNone/>
            </a:pPr>
            <a:r>
              <a:rPr lang="es-CL" sz="1200" b="1" dirty="0">
                <a:latin typeface="Calibri" panose="020F0502020204030204" pitchFamily="34" charset="0"/>
                <a:cs typeface="Calibri" panose="020F0502020204030204" pitchFamily="34" charset="0"/>
              </a:rPr>
              <a:t>Uso</a:t>
            </a:r>
            <a:r>
              <a:rPr lang="es-CL" sz="1200" b="1" baseline="0" dirty="0">
                <a:latin typeface="Calibri" panose="020F0502020204030204" pitchFamily="34" charset="0"/>
                <a:cs typeface="Calibri" panose="020F0502020204030204" pitchFamily="34" charset="0"/>
              </a:rPr>
              <a:t> de  </a:t>
            </a:r>
            <a:r>
              <a:rPr lang="es-CL" sz="1200" b="1" dirty="0">
                <a:latin typeface="Calibri" panose="020F0502020204030204" pitchFamily="34" charset="0"/>
                <a:cs typeface="Calibri" panose="020F0502020204030204" pitchFamily="34" charset="0"/>
              </a:rPr>
              <a:t>Sentencia SELECT</a:t>
            </a:r>
            <a:r>
              <a:rPr lang="es-CL" sz="1200" b="1" baseline="0" dirty="0">
                <a:latin typeface="Calibri" panose="020F0502020204030204" pitchFamily="34" charset="0"/>
                <a:cs typeface="Calibri" panose="020F0502020204030204" pitchFamily="34" charset="0"/>
              </a:rPr>
              <a:t> </a:t>
            </a:r>
            <a:r>
              <a:rPr lang="es-CL" sz="1200" b="1" dirty="0">
                <a:latin typeface="Calibri" panose="020F0502020204030204" pitchFamily="34" charset="0"/>
                <a:cs typeface="Calibri" panose="020F0502020204030204" pitchFamily="34" charset="0"/>
              </a:rPr>
              <a:t>en PL/SQL</a:t>
            </a:r>
          </a:p>
          <a:p>
            <a:pPr marL="171450" indent="-171450" algn="just">
              <a:buFont typeface="Arial" panose="020B0604020202020204" pitchFamily="34" charset="0"/>
              <a:buChar char="•"/>
            </a:pPr>
            <a:r>
              <a:rPr lang="es-CL" sz="1200" dirty="0">
                <a:latin typeface="Calibri" panose="020F0502020204030204" pitchFamily="34" charset="0"/>
                <a:cs typeface="Calibri" panose="020F0502020204030204" pitchFamily="34" charset="0"/>
              </a:rPr>
              <a:t>Si en un bloque PL/SQL se debe recuperar</a:t>
            </a:r>
            <a:r>
              <a:rPr lang="es-CL" sz="1200" baseline="0" dirty="0">
                <a:latin typeface="Calibri" panose="020F0502020204030204" pitchFamily="34" charset="0"/>
                <a:cs typeface="Calibri" panose="020F0502020204030204" pitchFamily="34" charset="0"/>
              </a:rPr>
              <a:t> datos, se debe usar la sentencia SELECT.</a:t>
            </a:r>
          </a:p>
          <a:p>
            <a:pPr marL="171450" indent="-171450" algn="just">
              <a:buFont typeface="Arial" panose="020B0604020202020204" pitchFamily="34" charset="0"/>
              <a:buChar char="•"/>
            </a:pPr>
            <a:r>
              <a:rPr lang="es-CL" sz="1200" dirty="0">
                <a:latin typeface="Calibri" panose="020F0502020204030204" pitchFamily="34" charset="0"/>
              </a:rPr>
              <a:t>Las consultas deben retornar sólo una fila cuando se utilizan variables escalares.</a:t>
            </a:r>
          </a:p>
          <a:p>
            <a:pPr marL="171450" indent="-171450" algn="just">
              <a:buFont typeface="Arial" panose="020B0604020202020204" pitchFamily="34" charset="0"/>
              <a:buChar char="•"/>
            </a:pPr>
            <a:r>
              <a:rPr lang="es-CL" sz="1200" dirty="0">
                <a:latin typeface="Calibri" panose="020F0502020204030204" pitchFamily="34" charset="0"/>
              </a:rPr>
              <a:t>La cláusula INTO es requerida ya que los datos que retorna la sentencia SELECT deben ser almacenados en variables.</a:t>
            </a:r>
          </a:p>
          <a:p>
            <a:pPr marL="171450" indent="-171450" algn="just">
              <a:buFont typeface="Arial" panose="020B0604020202020204" pitchFamily="34" charset="0"/>
              <a:buChar char="•"/>
            </a:pPr>
            <a:r>
              <a:rPr lang="es-CL" sz="1200" dirty="0">
                <a:latin typeface="Calibri" panose="020F0502020204030204" pitchFamily="34" charset="0"/>
              </a:rPr>
              <a:t>Se debe especificar el mismo número de variables en la cláusula INTO como columnas de Base de Datos en la cláusula SELECT. Además sus tipos de datos deben ser compatibles.</a:t>
            </a:r>
          </a:p>
          <a:p>
            <a:pPr marL="171450" indent="-171450" algn="just">
              <a:buFont typeface="Arial" panose="020B0604020202020204" pitchFamily="34" charset="0"/>
              <a:buChar char="•"/>
            </a:pPr>
            <a:r>
              <a:rPr lang="es-CL" sz="1200" dirty="0">
                <a:latin typeface="Calibri" panose="020F0502020204030204" pitchFamily="34" charset="0"/>
              </a:rPr>
              <a:t>La cláusula WHERE es opcional y se puede utilizar para especificar variables de entrada, constantes, literales y expresiones PL/SQL. Sin embargo, cuando se utiliza la cláusula INTO, se debe buscar una sola fila; en estos casos se requiere utilizar la cláusula WHERE.</a:t>
            </a:r>
          </a:p>
          <a:p>
            <a:pPr marL="171450" indent="-171450" algn="just">
              <a:buFont typeface="Arial" panose="020B0604020202020204" pitchFamily="34" charset="0"/>
              <a:buChar char="•"/>
            </a:pPr>
            <a:r>
              <a:rPr lang="es-CL" sz="1200" dirty="0">
                <a:latin typeface="Calibri" panose="020F0502020204030204" pitchFamily="34" charset="0"/>
              </a:rPr>
              <a:t>Cuando una sentencia SELECT en PL/SQL retorna más de una fila o no retorna filas se genera un error. Esos errores son excepciones estándares que pueden ser incorporadas en la sección de excepciones. Estas pueden ser NO_DATA_FOUND y TOO_MANY_ROWS.</a:t>
            </a:r>
          </a:p>
          <a:p>
            <a:pPr marL="171450" indent="-171450" algn="just">
              <a:buFont typeface="Arial" panose="020B0604020202020204" pitchFamily="34" charset="0"/>
              <a:buChar char="•"/>
            </a:pPr>
            <a:r>
              <a:rPr lang="es-CL" sz="1200" dirty="0">
                <a:latin typeface="Calibri" panose="020F0502020204030204" pitchFamily="34" charset="0"/>
              </a:rPr>
              <a:t>Una sentencia SELECT con la cláusula INTO puede recuperar sólo una fila a la vez. Si se requiere recuperar múltiples filas y operar sobre los datos, entonces se puede hacer uso de Cursores Explícitos.</a:t>
            </a:r>
          </a:p>
          <a:p>
            <a:pPr marL="171450" indent="-171450" algn="just">
              <a:buFont typeface="Arial" panose="020B0604020202020204" pitchFamily="34" charset="0"/>
              <a:buChar char="•"/>
            </a:pPr>
            <a:r>
              <a:rPr lang="es-CL" sz="1200" dirty="0">
                <a:latin typeface="Calibri" panose="020F0502020204030204" pitchFamily="34" charset="0"/>
              </a:rPr>
              <a:t>Una sentencia</a:t>
            </a:r>
            <a:r>
              <a:rPr lang="es-CL" sz="1200" baseline="0" dirty="0">
                <a:latin typeface="Calibri" panose="020F0502020204030204" pitchFamily="34" charset="0"/>
              </a:rPr>
              <a:t> SELECT puede incluir todos los elementos propios del lenguaje SQL es decir, expresiones, funciones de una fila, funciones de grupo, condiciones, ordenamiento, </a:t>
            </a:r>
            <a:r>
              <a:rPr lang="es-CL" sz="1200" baseline="0" dirty="0" err="1">
                <a:latin typeface="Calibri" panose="020F0502020204030204" pitchFamily="34" charset="0"/>
              </a:rPr>
              <a:t>subconsultas</a:t>
            </a:r>
            <a:r>
              <a:rPr lang="es-CL" sz="1200" baseline="0" dirty="0">
                <a:latin typeface="Calibri" panose="020F0502020204030204" pitchFamily="34" charset="0"/>
              </a:rPr>
              <a:t> y operadores SET.</a:t>
            </a:r>
            <a:endParaRPr lang="es-CL" sz="1200" dirty="0">
              <a:latin typeface="Calibri" panose="020F0502020204030204" pitchFamily="34" charset="0"/>
            </a:endParaRPr>
          </a:p>
          <a:p>
            <a:pPr marL="171450" indent="-171450">
              <a:buFont typeface="Arial" panose="020B0604020202020204" pitchFamily="34" charset="0"/>
              <a:buChar char="•"/>
            </a:pPr>
            <a:endParaRPr lang="es-CL" dirty="0"/>
          </a:p>
        </p:txBody>
      </p:sp>
    </p:spTree>
    <p:extLst>
      <p:ext uri="{BB962C8B-B14F-4D97-AF65-F5344CB8AC3E}">
        <p14:creationId xmlns:p14="http://schemas.microsoft.com/office/powerpoint/2010/main" val="1066576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Uso de  Sentencia SELECT en PL/SQL</a:t>
            </a:r>
          </a:p>
          <a:p>
            <a:pPr marL="0" indent="0">
              <a:buNone/>
            </a:pPr>
            <a:r>
              <a:rPr lang="es-CL" sz="1200" b="0" dirty="0">
                <a:latin typeface="Calibri" panose="020F0502020204030204" pitchFamily="34" charset="0"/>
                <a:cs typeface="Arial" pitchFamily="34" charset="0"/>
              </a:rPr>
              <a:t>En la Sintaxis:</a:t>
            </a:r>
          </a:p>
          <a:p>
            <a:pPr marL="171450" indent="-171450">
              <a:buFont typeface="Arial" panose="020B0604020202020204" pitchFamily="34" charset="0"/>
              <a:buChar char="•"/>
            </a:pPr>
            <a:r>
              <a:rPr lang="es-CL" sz="1200" b="1" i="1" dirty="0" err="1">
                <a:latin typeface="Calibri" panose="020F0502020204030204" pitchFamily="34" charset="0"/>
                <a:cs typeface="Arial" pitchFamily="34" charset="0"/>
              </a:rPr>
              <a:t>lista_seleccionar</a:t>
            </a:r>
            <a:r>
              <a:rPr lang="es-CL" sz="1200" b="1" dirty="0">
                <a:latin typeface="Calibri" panose="020F0502020204030204" pitchFamily="34" charset="0"/>
                <a:cs typeface="Arial" pitchFamily="34" charset="0"/>
              </a:rPr>
              <a:t>: </a:t>
            </a:r>
            <a:r>
              <a:rPr lang="es-CL" sz="1200" b="0" dirty="0">
                <a:latin typeface="Calibri" panose="020F0502020204030204" pitchFamily="34" charset="0"/>
                <a:cs typeface="Arial" pitchFamily="34" charset="0"/>
              </a:rPr>
              <a:t>lista de a lo menos una columna y puede incluir expresiones SQL, funciones de una fila, funciones de grupo,</a:t>
            </a:r>
            <a:r>
              <a:rPr lang="es-CL" sz="1200" b="0" baseline="0" dirty="0">
                <a:latin typeface="Calibri" panose="020F0502020204030204" pitchFamily="34" charset="0"/>
                <a:cs typeface="Arial" pitchFamily="34" charset="0"/>
              </a:rPr>
              <a:t> </a:t>
            </a:r>
            <a:r>
              <a:rPr lang="es-CL" sz="1200" b="0" baseline="0" dirty="0" err="1">
                <a:latin typeface="Calibri" panose="020F0502020204030204" pitchFamily="34" charset="0"/>
                <a:cs typeface="Arial" pitchFamily="34" charset="0"/>
              </a:rPr>
              <a:t>subconsultas</a:t>
            </a:r>
            <a:r>
              <a:rPr lang="es-CL" sz="1200" b="0" baseline="0" dirty="0">
                <a:latin typeface="Calibri" panose="020F0502020204030204" pitchFamily="34" charset="0"/>
                <a:cs typeface="Arial" pitchFamily="34" charset="0"/>
              </a:rPr>
              <a:t> y operaciones matemáticas.</a:t>
            </a:r>
            <a:endParaRPr lang="es-CL" sz="1200" b="0" dirty="0">
              <a:latin typeface="Calibri" panose="020F0502020204030204" pitchFamily="34" charset="0"/>
              <a:cs typeface="Arial" pitchFamily="34" charset="0"/>
            </a:endParaRPr>
          </a:p>
          <a:p>
            <a:pPr marL="171450" indent="-171450">
              <a:buFont typeface="Arial" panose="020B0604020202020204" pitchFamily="34" charset="0"/>
              <a:buChar char="•"/>
            </a:pPr>
            <a:r>
              <a:rPr lang="es-CL" sz="1200" b="1" i="1" dirty="0" err="1">
                <a:latin typeface="Calibri" panose="020F0502020204030204" pitchFamily="34" charset="0"/>
                <a:cs typeface="Arial" pitchFamily="34" charset="0"/>
              </a:rPr>
              <a:t>nombre_variable</a:t>
            </a:r>
            <a:r>
              <a:rPr lang="es-CL" sz="1200" b="1" dirty="0">
                <a:latin typeface="Calibri" panose="020F0502020204030204" pitchFamily="34" charset="0"/>
                <a:cs typeface="Arial" pitchFamily="34" charset="0"/>
              </a:rPr>
              <a:t>: </a:t>
            </a:r>
            <a:r>
              <a:rPr lang="es-CL" sz="1200" b="0" dirty="0">
                <a:latin typeface="Calibri" panose="020F0502020204030204" pitchFamily="34" charset="0"/>
                <a:cs typeface="Arial" pitchFamily="34" charset="0"/>
              </a:rPr>
              <a:t>variable escalar que almacenará el valor recuperado.</a:t>
            </a:r>
          </a:p>
          <a:p>
            <a:pPr marL="171450" indent="-171450">
              <a:buFont typeface="Arial" panose="020B0604020202020204" pitchFamily="34" charset="0"/>
              <a:buChar char="•"/>
            </a:pPr>
            <a:r>
              <a:rPr lang="es-CL" sz="1200" b="1" i="1" dirty="0" err="1">
                <a:latin typeface="Calibri" panose="020F0502020204030204" pitchFamily="34" charset="0"/>
                <a:cs typeface="Arial" pitchFamily="34" charset="0"/>
              </a:rPr>
              <a:t>nombre_registro</a:t>
            </a:r>
            <a:r>
              <a:rPr lang="es-CL" sz="1200" b="1" dirty="0">
                <a:latin typeface="Calibri" panose="020F0502020204030204" pitchFamily="34" charset="0"/>
                <a:cs typeface="Arial" pitchFamily="34" charset="0"/>
              </a:rPr>
              <a:t>: </a:t>
            </a:r>
            <a:r>
              <a:rPr lang="es-CL" sz="1200" b="0" dirty="0">
                <a:latin typeface="Calibri" panose="020F0502020204030204" pitchFamily="34" charset="0"/>
                <a:cs typeface="Arial" pitchFamily="34" charset="0"/>
              </a:rPr>
              <a:t>es un registro PL/SQL que almacenará la fila completa recuperada. </a:t>
            </a:r>
          </a:p>
          <a:p>
            <a:pPr marL="171450" indent="-171450">
              <a:buFont typeface="Arial" panose="020B0604020202020204" pitchFamily="34" charset="0"/>
              <a:buChar char="•"/>
            </a:pPr>
            <a:r>
              <a:rPr lang="es-CL" sz="1200" b="1" i="1" dirty="0" err="1">
                <a:latin typeface="Calibri" panose="020F0502020204030204" pitchFamily="34" charset="0"/>
                <a:cs typeface="Arial" pitchFamily="34" charset="0"/>
              </a:rPr>
              <a:t>nombre_tabla</a:t>
            </a:r>
            <a:r>
              <a:rPr lang="es-CL" sz="1200" b="1" dirty="0">
                <a:latin typeface="Calibri" panose="020F0502020204030204" pitchFamily="34" charset="0"/>
                <a:cs typeface="Arial" pitchFamily="34" charset="0"/>
              </a:rPr>
              <a:t>: </a:t>
            </a:r>
            <a:r>
              <a:rPr lang="es-CL" sz="1200" b="0" dirty="0">
                <a:latin typeface="Calibri" panose="020F0502020204030204" pitchFamily="34" charset="0"/>
                <a:cs typeface="Arial" pitchFamily="34" charset="0"/>
              </a:rPr>
              <a:t>especifica el nombre de tabla(s) de la Base de Datos.</a:t>
            </a:r>
          </a:p>
          <a:p>
            <a:pPr marL="171450" indent="-171450">
              <a:buFont typeface="Arial" panose="020B0604020202020204" pitchFamily="34" charset="0"/>
              <a:buChar char="•"/>
            </a:pPr>
            <a:r>
              <a:rPr lang="es-CL" sz="1200" b="1" i="1" dirty="0">
                <a:latin typeface="Calibri" panose="020F0502020204030204" pitchFamily="34" charset="0"/>
                <a:cs typeface="Arial" pitchFamily="34" charset="0"/>
              </a:rPr>
              <a:t>condición</a:t>
            </a:r>
            <a:r>
              <a:rPr lang="es-CL" sz="1200" b="1" dirty="0">
                <a:latin typeface="Calibri" panose="020F0502020204030204" pitchFamily="34" charset="0"/>
                <a:cs typeface="Arial" pitchFamily="34" charset="0"/>
              </a:rPr>
              <a:t>: </a:t>
            </a:r>
            <a:r>
              <a:rPr lang="es-CL" sz="1200" b="0" dirty="0">
                <a:latin typeface="Calibri" panose="020F0502020204030204" pitchFamily="34" charset="0"/>
                <a:cs typeface="Arial" pitchFamily="34" charset="0"/>
              </a:rPr>
              <a:t>está compuesta de nombres de columnas, expresiones, constantes y operadores de comparaciones. También</a:t>
            </a:r>
            <a:r>
              <a:rPr lang="es-CL" sz="1200" b="0" baseline="0" dirty="0">
                <a:latin typeface="Calibri" panose="020F0502020204030204" pitchFamily="34" charset="0"/>
                <a:cs typeface="Arial" pitchFamily="34" charset="0"/>
              </a:rPr>
              <a:t> puede incluir </a:t>
            </a:r>
            <a:r>
              <a:rPr lang="es-CL" sz="1200" b="0" baseline="0" dirty="0" err="1">
                <a:latin typeface="Calibri" panose="020F0502020204030204" pitchFamily="34" charset="0"/>
                <a:cs typeface="Arial" pitchFamily="34" charset="0"/>
              </a:rPr>
              <a:t>subconsultas</a:t>
            </a:r>
            <a:r>
              <a:rPr lang="es-CL" sz="1200" b="0" baseline="0" dirty="0">
                <a:latin typeface="Calibri" panose="020F0502020204030204" pitchFamily="34" charset="0"/>
                <a:cs typeface="Arial" pitchFamily="34" charset="0"/>
              </a:rPr>
              <a:t>.</a:t>
            </a:r>
          </a:p>
          <a:p>
            <a:pPr marL="171450" indent="-171450">
              <a:buFont typeface="Arial" panose="020B0604020202020204" pitchFamily="34" charset="0"/>
              <a:buChar char="•"/>
            </a:pPr>
            <a:r>
              <a:rPr lang="es-CL" sz="1200" b="1" i="1" baseline="0" dirty="0" err="1">
                <a:latin typeface="Calibri" panose="020F0502020204030204" pitchFamily="34" charset="0"/>
                <a:cs typeface="Arial" pitchFamily="34" charset="0"/>
              </a:rPr>
              <a:t>condición_grupo</a:t>
            </a:r>
            <a:r>
              <a:rPr lang="es-CL" sz="1200" b="1" i="0" baseline="0" dirty="0">
                <a:latin typeface="Calibri" panose="020F0502020204030204" pitchFamily="34" charset="0"/>
                <a:cs typeface="Arial" pitchFamily="34" charset="0"/>
              </a:rPr>
              <a:t>:</a:t>
            </a:r>
            <a:r>
              <a:rPr lang="es-CL" sz="1200" b="0" i="0" baseline="0" dirty="0">
                <a:latin typeface="Calibri" panose="020F0502020204030204" pitchFamily="34" charset="0"/>
                <a:cs typeface="Arial" pitchFamily="34" charset="0"/>
              </a:rPr>
              <a:t> especifica las condición basada en una función de grupo que las filas deben cumplir. También puede incluir </a:t>
            </a:r>
            <a:r>
              <a:rPr lang="es-CL" sz="1200" b="0" i="0" baseline="0" dirty="0" err="1">
                <a:latin typeface="Calibri" panose="020F0502020204030204" pitchFamily="34" charset="0"/>
                <a:cs typeface="Arial" pitchFamily="34" charset="0"/>
              </a:rPr>
              <a:t>subconsultas</a:t>
            </a:r>
            <a:r>
              <a:rPr lang="es-CL" sz="1200" b="0" i="0" baseline="0" dirty="0">
                <a:latin typeface="Calibri" panose="020F0502020204030204" pitchFamily="34" charset="0"/>
                <a:cs typeface="Arial" pitchFamily="34" charset="0"/>
              </a:rPr>
              <a:t>.</a:t>
            </a:r>
            <a:endParaRPr lang="es-CL" sz="1200" b="1" i="1" dirty="0">
              <a:latin typeface="Calibri" panose="020F0502020204030204" pitchFamily="34" charset="0"/>
              <a:cs typeface="Arial" pitchFamily="34" charset="0"/>
            </a:endParaRPr>
          </a:p>
          <a:p>
            <a:pPr marL="0" indent="0">
              <a:buNone/>
            </a:pPr>
            <a:r>
              <a:rPr lang="es-CL" sz="1200" b="0" dirty="0">
                <a:latin typeface="Calibri" panose="020F0502020204030204" pitchFamily="34" charset="0"/>
                <a:cs typeface="Arial" pitchFamily="34" charset="0"/>
              </a:rPr>
              <a:t>El bloque PL/SQL del ejemplo, obtiene el primer nombre de los empleados con identificación igual a 200 y se almacena en la variable </a:t>
            </a:r>
            <a:r>
              <a:rPr lang="es-CL" sz="1200" b="0" dirty="0" err="1">
                <a:latin typeface="Calibri" panose="020F0502020204030204" pitchFamily="34" charset="0"/>
                <a:cs typeface="Arial" pitchFamily="34" charset="0"/>
              </a:rPr>
              <a:t>v_fname</a:t>
            </a:r>
            <a:r>
              <a:rPr lang="es-CL" sz="1200" b="0" dirty="0">
                <a:latin typeface="Calibri" panose="020F0502020204030204" pitchFamily="34" charset="0"/>
                <a:cs typeface="Arial" pitchFamily="34" charset="0"/>
              </a:rPr>
              <a:t> para posteriormente mostrarlo. Con el </a:t>
            </a:r>
            <a:r>
              <a:rPr lang="es-CL" sz="1200" b="0" dirty="0" err="1">
                <a:latin typeface="Calibri" panose="020F0502020204030204" pitchFamily="34" charset="0"/>
                <a:cs typeface="Arial" pitchFamily="34" charset="0"/>
              </a:rPr>
              <a:t>package</a:t>
            </a:r>
            <a:r>
              <a:rPr lang="es-CL" sz="1200" b="0" baseline="0" dirty="0">
                <a:latin typeface="Calibri" panose="020F0502020204030204" pitchFamily="34" charset="0"/>
                <a:cs typeface="Arial" pitchFamily="34" charset="0"/>
              </a:rPr>
              <a:t> DBMS_OUTPUT, se muestra la salida del bloque PL/SQL que es el texto fijo El primer nombre del empleado 200 es : seguido del valor que almacenó la variable </a:t>
            </a:r>
            <a:r>
              <a:rPr lang="es-CL" sz="1200" b="0" dirty="0" err="1">
                <a:latin typeface="Calibri" panose="020F0502020204030204" pitchFamily="34" charset="0"/>
                <a:cs typeface="Arial" pitchFamily="34" charset="0"/>
              </a:rPr>
              <a:t>v_fname</a:t>
            </a:r>
            <a:r>
              <a:rPr lang="es-CL" sz="1200" b="0" dirty="0">
                <a:latin typeface="Calibri" panose="020F0502020204030204" pitchFamily="34" charset="0"/>
                <a:cs typeface="Arial" pitchFamily="34" charset="0"/>
              </a:rPr>
              <a:t> , que en</a:t>
            </a:r>
            <a:r>
              <a:rPr lang="es-CL" sz="1200" b="0" baseline="0" dirty="0">
                <a:latin typeface="Calibri" panose="020F0502020204030204" pitchFamily="34" charset="0"/>
                <a:cs typeface="Arial" pitchFamily="34" charset="0"/>
              </a:rPr>
              <a:t> este caso es Jennifer.</a:t>
            </a:r>
            <a:endParaRPr lang="es-CL"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529433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b="1" dirty="0">
                <a:solidFill>
                  <a:prstClr val="white"/>
                </a:solidFill>
                <a:latin typeface="Calibri"/>
              </a:rPr>
              <a:t>Errores más comunes al usar Sentencia SELECT en PL/SQL</a:t>
            </a:r>
            <a:endParaRPr lang="es-CL" sz="1200" b="1" dirty="0">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dirty="0">
                <a:latin typeface="Calibri" panose="020F0502020204030204" pitchFamily="34" charset="0"/>
              </a:rPr>
              <a:t>Cuando una sentencia SELECT en PL/SQL retorna más de una fila o no retorna filas se genera un error. Esos errores son excepciones estándares que pueden ser incorporadas en la sección de excepciones. </a:t>
            </a:r>
          </a:p>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dirty="0">
                <a:latin typeface="Calibri" panose="020F0502020204030204" pitchFamily="34" charset="0"/>
              </a:rPr>
              <a:t>La</a:t>
            </a:r>
            <a:r>
              <a:rPr lang="es-CL" sz="1200" baseline="0" dirty="0">
                <a:latin typeface="Calibri" panose="020F0502020204030204" pitchFamily="34" charset="0"/>
              </a:rPr>
              <a:t> sentencia del bloque 1 obtiene información del empleado 10. Este empleado no existe en la tabla EMPLOYEES por lo tanto, </a:t>
            </a:r>
            <a:r>
              <a:rPr lang="es-CL" sz="1200" dirty="0">
                <a:latin typeface="Calibri" panose="020F0502020204030204" pitchFamily="34" charset="0"/>
              </a:rPr>
              <a:t>Eso genera la</a:t>
            </a:r>
            <a:r>
              <a:rPr lang="es-CL" sz="1200" baseline="0" dirty="0">
                <a:latin typeface="Calibri" panose="020F0502020204030204" pitchFamily="34" charset="0"/>
              </a:rPr>
              <a:t> excepción </a:t>
            </a:r>
            <a:r>
              <a:rPr lang="es-CL" sz="1200" dirty="0">
                <a:latin typeface="Calibri" panose="020F0502020204030204" pitchFamily="34" charset="0"/>
              </a:rPr>
              <a:t>NO_DATA_FOUND</a:t>
            </a:r>
            <a:r>
              <a:rPr lang="es-CL" sz="1200" baseline="0" dirty="0">
                <a:latin typeface="Calibri" panose="020F0502020204030204" pitchFamily="34" charset="0"/>
              </a:rPr>
              <a:t> (no retornó filas)</a:t>
            </a:r>
            <a:endParaRPr lang="es-CL" sz="1200" dirty="0">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dirty="0">
                <a:latin typeface="Calibri" panose="020F0502020204030204" pitchFamily="34" charset="0"/>
              </a:rPr>
              <a:t>La sentencia</a:t>
            </a:r>
            <a:r>
              <a:rPr lang="es-CL" sz="1200" baseline="0" dirty="0">
                <a:latin typeface="Calibri" panose="020F0502020204030204" pitchFamily="34" charset="0"/>
              </a:rPr>
              <a:t> del bloque 2 obtiene información de los empleados con identificación mayor a 150 lo que genera más de una fila. Como una sentencia SELECT con INTO sólo puede retornar una fila, se  produce la excepción </a:t>
            </a:r>
            <a:r>
              <a:rPr lang="es-CL" sz="1200" dirty="0">
                <a:latin typeface="Calibri" panose="020F0502020204030204" pitchFamily="34" charset="0"/>
              </a:rPr>
              <a:t>TOO_MANY_ROWS</a:t>
            </a:r>
            <a:r>
              <a:rPr lang="es-CL" sz="1200" baseline="0" dirty="0">
                <a:latin typeface="Calibri" panose="020F0502020204030204" pitchFamily="34" charset="0"/>
              </a:rPr>
              <a:t> (muchas filas retornadas).</a:t>
            </a:r>
            <a:endParaRPr lang="es-CL" sz="1200" dirty="0">
              <a:latin typeface="Calibri" panose="020F0502020204030204" pitchFamily="34" charset="0"/>
            </a:endParaRPr>
          </a:p>
          <a:p>
            <a:pPr marL="0" indent="0">
              <a:buNone/>
            </a:pPr>
            <a:endParaRPr lang="es-CL"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080638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Errores más comunes al usar Sentencia SELECT en PL/SQL</a:t>
            </a:r>
            <a:endParaRPr lang="es-CL" sz="1200" b="0" dirty="0">
              <a:solidFill>
                <a:prstClr val="white"/>
              </a:solidFill>
              <a:latin typeface="Calibri"/>
            </a:endParaRPr>
          </a:p>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dirty="0">
                <a:latin typeface="Calibri" panose="020F0502020204030204" pitchFamily="34" charset="0"/>
              </a:rPr>
              <a:t>Cuando los tipos</a:t>
            </a:r>
            <a:r>
              <a:rPr lang="es-CL" sz="1200" baseline="0" dirty="0">
                <a:latin typeface="Calibri" panose="020F0502020204030204" pitchFamily="34" charset="0"/>
              </a:rPr>
              <a:t> de datos de las variables no coincide con el valor que almacenará, se produce un error de conversión. En el bloque 3 sucede porque la variable </a:t>
            </a:r>
            <a:r>
              <a:rPr lang="es-CL" sz="1200" baseline="0" dirty="0" err="1">
                <a:latin typeface="Calibri" panose="020F0502020204030204" pitchFamily="34" charset="0"/>
              </a:rPr>
              <a:t>v_salario</a:t>
            </a:r>
            <a:r>
              <a:rPr lang="es-CL" sz="1200" baseline="0" dirty="0">
                <a:latin typeface="Calibri" panose="020F0502020204030204" pitchFamily="34" charset="0"/>
              </a:rPr>
              <a:t> de definió con tipo de dato NUMBER y en la sentencia SELECT el salario se obtiene con formato de </a:t>
            </a:r>
            <a:r>
              <a:rPr lang="es-CL" sz="1200" baseline="0" dirty="0" err="1">
                <a:latin typeface="Calibri" panose="020F0502020204030204" pitchFamily="34" charset="0"/>
              </a:rPr>
              <a:t>caracter</a:t>
            </a:r>
            <a:r>
              <a:rPr lang="es-CL" sz="1200" baseline="0" dirty="0">
                <a:latin typeface="Calibri" panose="020F0502020204030204" pitchFamily="34" charset="0"/>
              </a:rPr>
              <a:t> ya que se le da formato con la función TO_CHAR. Por lo tanto, a la variable </a:t>
            </a:r>
            <a:r>
              <a:rPr lang="es-CL" sz="1200" baseline="0" dirty="0" err="1">
                <a:latin typeface="Calibri" panose="020F0502020204030204" pitchFamily="34" charset="0"/>
              </a:rPr>
              <a:t>v_salario</a:t>
            </a:r>
            <a:r>
              <a:rPr lang="es-CL" sz="1200" baseline="0" dirty="0">
                <a:latin typeface="Calibri" panose="020F0502020204030204" pitchFamily="34" charset="0"/>
              </a:rPr>
              <a:t> se debería definir con tipo de datos VARCHAR2.</a:t>
            </a:r>
          </a:p>
          <a:p>
            <a:pPr marL="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baseline="0" dirty="0">
                <a:latin typeface="Calibri" panose="020F0502020204030204" pitchFamily="34" charset="0"/>
              </a:rPr>
              <a:t>Cuando en la cláusula SELECT se obtienen más valores que las variables especificadas en la cláusula INTO, se produce el error no hay suficientes valores. Este es el caso del bloque 4, ya que en la cláusula SELECT se obtienen tres valores (nombre del empleado, salario e identificación del trabajo) y en la cláusula INTO sólo se especifican dos variables. Por lo tanto, se debería definir una variable para almacenar el valor de la identificación del trabajo.</a:t>
            </a: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115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Bloques PL/SQL Usando Variables Escalares</a:t>
            </a:r>
            <a:r>
              <a:rPr lang="es-CL" sz="1200" b="1" baseline="0" dirty="0">
                <a:latin typeface="Calibri" panose="020F0502020204030204" pitchFamily="34" charset="0"/>
                <a:cs typeface="Calibri" panose="020F0502020204030204" pitchFamily="34" charset="0"/>
              </a:rPr>
              <a:t> y </a:t>
            </a:r>
            <a:r>
              <a:rPr lang="es-CL" sz="1200" b="1" baseline="0" dirty="0" err="1">
                <a:latin typeface="Calibri" panose="020F0502020204030204" pitchFamily="34" charset="0"/>
                <a:cs typeface="Calibri" panose="020F0502020204030204" pitchFamily="34" charset="0"/>
              </a:rPr>
              <a:t>Bind</a:t>
            </a:r>
            <a:endParaRPr lang="es-CL" sz="1200" b="1" dirty="0">
              <a:latin typeface="Calibri" panose="020F0502020204030204" pitchFamily="34" charset="0"/>
              <a:cs typeface="Calibri" panose="020F0502020204030204" pitchFamily="34" charset="0"/>
            </a:endParaRPr>
          </a:p>
          <a:p>
            <a:pPr marL="0" indent="0" algn="just">
              <a:buNone/>
            </a:pPr>
            <a:r>
              <a:rPr lang="es-CL" sz="1200" b="0" dirty="0">
                <a:latin typeface="Calibri" panose="020F0502020204030204" pitchFamily="34" charset="0"/>
                <a:cs typeface="Arial" pitchFamily="34" charset="0"/>
              </a:rPr>
              <a:t>En el ejemplo, se definen las variables </a:t>
            </a:r>
            <a:r>
              <a:rPr lang="es-CL" sz="1200" b="0" dirty="0" err="1">
                <a:latin typeface="Calibri" panose="020F0502020204030204" pitchFamily="34" charset="0"/>
                <a:cs typeface="Arial" pitchFamily="34" charset="0"/>
              </a:rPr>
              <a:t>b_id_emp</a:t>
            </a:r>
            <a:r>
              <a:rPr lang="es-CL" sz="1200" b="0" dirty="0">
                <a:latin typeface="Calibri" panose="020F0502020204030204" pitchFamily="34" charset="0"/>
                <a:cs typeface="Arial" pitchFamily="34" charset="0"/>
              </a:rPr>
              <a:t> y </a:t>
            </a:r>
            <a:r>
              <a:rPr lang="es-CL" sz="1200" b="0" dirty="0" err="1">
                <a:latin typeface="Calibri" panose="020F0502020204030204" pitchFamily="34" charset="0"/>
                <a:cs typeface="Arial" pitchFamily="34" charset="0"/>
              </a:rPr>
              <a:t>b_fecha_proc</a:t>
            </a:r>
            <a:r>
              <a:rPr lang="es-CL" sz="1200" b="0" dirty="0">
                <a:latin typeface="Calibri" panose="020F0502020204030204" pitchFamily="34" charset="0"/>
                <a:cs typeface="Arial" pitchFamily="34" charset="0"/>
              </a:rPr>
              <a:t>, a esta última se le asigna el valor ‘01/2021’. La variable </a:t>
            </a:r>
            <a:r>
              <a:rPr lang="es-CL" sz="1200" b="0" dirty="0" err="1">
                <a:latin typeface="Calibri" panose="020F0502020204030204" pitchFamily="34" charset="0"/>
                <a:cs typeface="Arial" pitchFamily="34" charset="0"/>
              </a:rPr>
              <a:t>b_fecha_proces</a:t>
            </a:r>
            <a:r>
              <a:rPr lang="es-CL" sz="1200" b="0" dirty="0">
                <a:latin typeface="Calibri" panose="020F0502020204030204" pitchFamily="34" charset="0"/>
                <a:cs typeface="Arial" pitchFamily="34" charset="0"/>
              </a:rPr>
              <a:t> tiene tipo de dato</a:t>
            </a:r>
            <a:r>
              <a:rPr lang="es-CL" sz="1200" b="0" baseline="0" dirty="0">
                <a:latin typeface="Calibri" panose="020F0502020204030204" pitchFamily="34" charset="0"/>
                <a:cs typeface="Arial" pitchFamily="34" charset="0"/>
              </a:rPr>
              <a:t> VARCHAR2 porque cuando se trabajan </a:t>
            </a:r>
            <a:r>
              <a:rPr lang="es-CL" sz="1200" b="0" baseline="0" dirty="0" err="1">
                <a:latin typeface="Calibri" panose="020F0502020204030204" pitchFamily="34" charset="0"/>
                <a:cs typeface="Arial" pitchFamily="34" charset="0"/>
              </a:rPr>
              <a:t>fechs</a:t>
            </a:r>
            <a:r>
              <a:rPr lang="es-CL" sz="1200" b="0" baseline="0" dirty="0">
                <a:latin typeface="Calibri" panose="020F0502020204030204" pitchFamily="34" charset="0"/>
                <a:cs typeface="Arial" pitchFamily="34" charset="0"/>
              </a:rPr>
              <a:t> con variables </a:t>
            </a:r>
            <a:r>
              <a:rPr lang="es-CL" sz="1200" b="0" baseline="0" dirty="0" err="1">
                <a:latin typeface="Calibri" panose="020F0502020204030204" pitchFamily="34" charset="0"/>
                <a:cs typeface="Arial" pitchFamily="34" charset="0"/>
              </a:rPr>
              <a:t>bind</a:t>
            </a:r>
            <a:r>
              <a:rPr lang="es-CL" sz="1200" b="0" baseline="0" dirty="0">
                <a:latin typeface="Calibri" panose="020F0502020204030204" pitchFamily="34" charset="0"/>
                <a:cs typeface="Arial" pitchFamily="34" charset="0"/>
              </a:rPr>
              <a:t> se deben definir como caracteres (entre comillas simples). La variable </a:t>
            </a:r>
            <a:r>
              <a:rPr lang="es-CL" sz="1200" b="0" baseline="0" dirty="0" err="1">
                <a:latin typeface="Calibri" panose="020F0502020204030204" pitchFamily="34" charset="0"/>
                <a:cs typeface="Arial" pitchFamily="34" charset="0"/>
              </a:rPr>
              <a:t>b_id_emp</a:t>
            </a:r>
            <a:r>
              <a:rPr lang="es-CL" sz="1200" b="0" baseline="0" dirty="0">
                <a:latin typeface="Calibri" panose="020F0502020204030204" pitchFamily="34" charset="0"/>
                <a:cs typeface="Arial" pitchFamily="34" charset="0"/>
              </a:rPr>
              <a:t> se definió con tipo de dato NUMBER porque se usa para comparar su valor (150) con la columna </a:t>
            </a:r>
            <a:r>
              <a:rPr lang="es-CL" sz="1200" b="0" baseline="0" dirty="0" err="1">
                <a:latin typeface="Calibri" panose="020F0502020204030204" pitchFamily="34" charset="0"/>
                <a:cs typeface="Arial" pitchFamily="34" charset="0"/>
              </a:rPr>
              <a:t>employee_id</a:t>
            </a:r>
            <a:r>
              <a:rPr lang="es-CL" sz="1200" b="0" baseline="0" dirty="0">
                <a:latin typeface="Calibri" panose="020F0502020204030204" pitchFamily="34" charset="0"/>
                <a:cs typeface="Arial" pitchFamily="34" charset="0"/>
              </a:rPr>
              <a:t> en la sentencia SELECT del bloque.  </a:t>
            </a:r>
          </a:p>
          <a:p>
            <a:pPr marL="0" indent="0" algn="just">
              <a:buNone/>
            </a:pPr>
            <a:r>
              <a:rPr lang="es-CL" sz="1200" b="0" baseline="0" dirty="0">
                <a:latin typeface="Calibri" panose="020F0502020204030204" pitchFamily="34" charset="0"/>
                <a:cs typeface="Arial" pitchFamily="34" charset="0"/>
              </a:rPr>
              <a:t>Aún cuando la variable </a:t>
            </a:r>
            <a:r>
              <a:rPr lang="es-CL" sz="1200" b="0" baseline="0" dirty="0" err="1">
                <a:latin typeface="Calibri" panose="020F0502020204030204" pitchFamily="34" charset="0"/>
                <a:cs typeface="Arial" pitchFamily="34" charset="0"/>
              </a:rPr>
              <a:t>b_id_emp</a:t>
            </a:r>
            <a:r>
              <a:rPr lang="es-CL" sz="1200" b="0" baseline="0" dirty="0">
                <a:latin typeface="Calibri" panose="020F0502020204030204" pitchFamily="34" charset="0"/>
                <a:cs typeface="Arial" pitchFamily="34" charset="0"/>
              </a:rPr>
              <a:t>  se podría haber definido con tipo de dato VARCHAR2, no es lo más óptimo ya que al momento de ejecutarse la sentencia SELECT del bloque, la base de datos debería realizar una conversión </a:t>
            </a:r>
            <a:r>
              <a:rPr lang="es-CL" sz="1200" b="0" baseline="0" dirty="0" err="1">
                <a:latin typeface="Calibri" panose="020F0502020204030204" pitchFamily="34" charset="0"/>
                <a:cs typeface="Arial" pitchFamily="34" charset="0"/>
              </a:rPr>
              <a:t>implítica</a:t>
            </a:r>
            <a:r>
              <a:rPr lang="es-CL" sz="1200" b="0" baseline="0" dirty="0">
                <a:latin typeface="Calibri" panose="020F0502020204030204" pitchFamily="34" charset="0"/>
                <a:cs typeface="Arial" pitchFamily="34" charset="0"/>
              </a:rPr>
              <a:t> del tipo de dato de esta variable a NUMBER para realizar la comparación en la condición de la sentencia. Se debe recordar que cuando una sentencia SQL tiene una condición las columnas y variables que se usan deben ser del mismo tipo de dato.</a:t>
            </a:r>
          </a:p>
          <a:p>
            <a:pPr marL="0" indent="0" algn="just">
              <a:buNone/>
            </a:pPr>
            <a:r>
              <a:rPr lang="es-CL" sz="1200" b="0" dirty="0">
                <a:latin typeface="Calibri" panose="020F0502020204030204" pitchFamily="34" charset="0"/>
                <a:cs typeface="Arial" pitchFamily="34" charset="0"/>
              </a:rPr>
              <a:t>La sentencia SELECT</a:t>
            </a:r>
            <a:r>
              <a:rPr lang="es-CL" sz="1200" b="0" baseline="0" dirty="0">
                <a:latin typeface="Calibri" panose="020F0502020204030204" pitchFamily="34" charset="0"/>
                <a:cs typeface="Arial" pitchFamily="34" charset="0"/>
              </a:rPr>
              <a:t> del bloque obtiene tres valores por lo tanto, se requiere de tres variables para almacenar los valores de esas columnas. Por esta razón, en el bloque se definen </a:t>
            </a:r>
            <a:r>
              <a:rPr lang="es-CL" sz="1200" b="0" dirty="0">
                <a:latin typeface="Calibri" panose="020F0502020204030204" pitchFamily="34" charset="0"/>
                <a:cs typeface="Arial" pitchFamily="34" charset="0"/>
              </a:rPr>
              <a:t>tres variables</a:t>
            </a:r>
            <a:r>
              <a:rPr lang="es-CL" sz="1200" b="0" baseline="0" dirty="0">
                <a:latin typeface="Calibri" panose="020F0502020204030204" pitchFamily="34" charset="0"/>
                <a:cs typeface="Arial" pitchFamily="34" charset="0"/>
              </a:rPr>
              <a:t> escalares:</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v_salario</a:t>
            </a:r>
            <a:r>
              <a:rPr lang="es-CL" sz="1200" b="0" baseline="0" dirty="0">
                <a:latin typeface="Calibri" panose="020F0502020204030204" pitchFamily="34" charset="0"/>
                <a:cs typeface="Arial" pitchFamily="34" charset="0"/>
              </a:rPr>
              <a:t> con tipo de dato de la columna </a:t>
            </a:r>
            <a:r>
              <a:rPr lang="es-CL" sz="1200" b="0" baseline="0" dirty="0" err="1">
                <a:latin typeface="Calibri" panose="020F0502020204030204" pitchFamily="34" charset="0"/>
                <a:cs typeface="Arial" pitchFamily="34" charset="0"/>
              </a:rPr>
              <a:t>salary</a:t>
            </a:r>
            <a:r>
              <a:rPr lang="es-CL" sz="1200" b="0" baseline="0" dirty="0">
                <a:latin typeface="Calibri" panose="020F0502020204030204" pitchFamily="34" charset="0"/>
                <a:cs typeface="Arial" pitchFamily="34" charset="0"/>
              </a:rPr>
              <a:t> de la tabla EMPLOYEES.</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v_pnombre</a:t>
            </a:r>
            <a:r>
              <a:rPr lang="es-CL" sz="1200" b="0" baseline="0" dirty="0">
                <a:latin typeface="Calibri" panose="020F0502020204030204" pitchFamily="34" charset="0"/>
                <a:cs typeface="Arial" pitchFamily="34" charset="0"/>
              </a:rPr>
              <a:t> con el tipo de dato VARCHAR2</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v_apellido</a:t>
            </a:r>
            <a:r>
              <a:rPr lang="es-CL" sz="1200" b="0" baseline="0" dirty="0">
                <a:latin typeface="Calibri" panose="020F0502020204030204" pitchFamily="34" charset="0"/>
                <a:cs typeface="Arial" pitchFamily="34" charset="0"/>
              </a:rPr>
              <a:t> con el tipo de dato de la columna </a:t>
            </a:r>
            <a:r>
              <a:rPr lang="es-CL" sz="1200" b="0" baseline="0" dirty="0" err="1">
                <a:latin typeface="Calibri" panose="020F0502020204030204" pitchFamily="34" charset="0"/>
                <a:cs typeface="Arial" pitchFamily="34" charset="0"/>
              </a:rPr>
              <a:t>last_namede</a:t>
            </a:r>
            <a:r>
              <a:rPr lang="es-CL" sz="1200" b="0" baseline="0" dirty="0">
                <a:latin typeface="Calibri" panose="020F0502020204030204" pitchFamily="34" charset="0"/>
                <a:cs typeface="Arial" pitchFamily="34" charset="0"/>
              </a:rPr>
              <a:t> la tabla EMPLOYEES.  </a:t>
            </a:r>
          </a:p>
          <a:p>
            <a:pPr marL="0" indent="0" algn="just">
              <a:buFont typeface="Arial" panose="020B0604020202020204" pitchFamily="34" charset="0"/>
              <a:buNone/>
            </a:pPr>
            <a:r>
              <a:rPr lang="es-CL" sz="1200" b="0" baseline="0" dirty="0">
                <a:latin typeface="Calibri" panose="020F0502020204030204" pitchFamily="34" charset="0"/>
                <a:cs typeface="Arial" pitchFamily="34" charset="0"/>
              </a:rPr>
              <a:t>Las tres variables escalares se usan para almacenar el primer nombre, apellido y salario del empleado.</a:t>
            </a:r>
          </a:p>
          <a:p>
            <a:pPr marL="0" indent="0" algn="just">
              <a:buNone/>
            </a:pPr>
            <a:r>
              <a:rPr lang="es-CL" sz="1200" b="0" baseline="0" dirty="0">
                <a:latin typeface="Calibri" panose="020F0502020204030204" pitchFamily="34" charset="0"/>
                <a:cs typeface="Arial" pitchFamily="34" charset="0"/>
              </a:rPr>
              <a:t>Posteriormente, el bloque muestra la salida a través del </a:t>
            </a:r>
            <a:r>
              <a:rPr lang="es-CL" sz="1200" b="0" baseline="0" dirty="0" err="1">
                <a:latin typeface="Calibri" panose="020F0502020204030204" pitchFamily="34" charset="0"/>
                <a:cs typeface="Arial" pitchFamily="34" charset="0"/>
              </a:rPr>
              <a:t>package</a:t>
            </a:r>
            <a:r>
              <a:rPr lang="es-CL" sz="1200" b="0" baseline="0" dirty="0">
                <a:latin typeface="Calibri" panose="020F0502020204030204" pitchFamily="34" charset="0"/>
                <a:cs typeface="Arial" pitchFamily="34" charset="0"/>
              </a:rPr>
              <a:t> DBMS_OUTPUT.</a:t>
            </a:r>
            <a:endParaRPr lang="es-CL"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390126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Bloques PL/SQL Usando Variables Escalares</a:t>
            </a:r>
            <a:r>
              <a:rPr lang="es-CL" sz="1200" b="1" baseline="0" dirty="0">
                <a:latin typeface="Calibri" panose="020F0502020204030204" pitchFamily="34" charset="0"/>
                <a:cs typeface="Calibri" panose="020F0502020204030204" pitchFamily="34" charset="0"/>
              </a:rPr>
              <a:t> y </a:t>
            </a:r>
            <a:r>
              <a:rPr lang="es-CL" sz="1200" b="1" baseline="0" dirty="0" err="1">
                <a:latin typeface="Calibri" panose="020F0502020204030204" pitchFamily="34" charset="0"/>
                <a:cs typeface="Calibri" panose="020F0502020204030204" pitchFamily="34" charset="0"/>
              </a:rPr>
              <a:t>Bind</a:t>
            </a:r>
            <a:endParaRPr lang="es-CL" sz="1200" b="1" dirty="0">
              <a:latin typeface="Calibri" panose="020F0502020204030204" pitchFamily="34" charset="0"/>
              <a:cs typeface="Calibri" panose="020F0502020204030204" pitchFamily="34" charset="0"/>
            </a:endParaRPr>
          </a:p>
          <a:p>
            <a:pPr marL="0" indent="0" algn="just">
              <a:buNone/>
            </a:pPr>
            <a:r>
              <a:rPr lang="es-CL" sz="1200" b="0" dirty="0">
                <a:latin typeface="Calibri" panose="020F0502020204030204" pitchFamily="34" charset="0"/>
                <a:cs typeface="Arial" pitchFamily="34" charset="0"/>
              </a:rPr>
              <a:t>En el ejemplo, se define la variable </a:t>
            </a:r>
            <a:r>
              <a:rPr lang="es-CL" sz="1200" b="0" dirty="0" err="1">
                <a:latin typeface="Calibri" panose="020F0502020204030204" pitchFamily="34" charset="0"/>
                <a:cs typeface="Arial" pitchFamily="34" charset="0"/>
              </a:rPr>
              <a:t>bind</a:t>
            </a:r>
            <a:r>
              <a:rPr lang="es-CL" sz="1200" b="0" dirty="0">
                <a:latin typeface="Calibri" panose="020F0502020204030204" pitchFamily="34" charset="0"/>
                <a:cs typeface="Arial" pitchFamily="34" charset="0"/>
              </a:rPr>
              <a:t> </a:t>
            </a:r>
            <a:r>
              <a:rPr lang="es-CL" sz="1200" b="0" dirty="0" err="1">
                <a:latin typeface="Calibri" panose="020F0502020204030204" pitchFamily="34" charset="0"/>
                <a:cs typeface="Arial" pitchFamily="34" charset="0"/>
              </a:rPr>
              <a:t>b_id_emp</a:t>
            </a:r>
            <a:r>
              <a:rPr lang="es-CL" sz="1200" b="0" dirty="0">
                <a:latin typeface="Calibri" panose="020F0502020204030204" pitchFamily="34" charset="0"/>
                <a:cs typeface="Arial" pitchFamily="34" charset="0"/>
              </a:rPr>
              <a:t> a la cual se le asigna el valor de 200. La variable</a:t>
            </a:r>
            <a:r>
              <a:rPr lang="es-CL" sz="1200" b="0" baseline="0" dirty="0">
                <a:latin typeface="Calibri" panose="020F0502020204030204" pitchFamily="34" charset="0"/>
                <a:cs typeface="Arial" pitchFamily="34" charset="0"/>
              </a:rPr>
              <a:t> </a:t>
            </a:r>
            <a:r>
              <a:rPr lang="es-CL" sz="1200" b="0" baseline="0" dirty="0" err="1">
                <a:latin typeface="Calibri" panose="020F0502020204030204" pitchFamily="34" charset="0"/>
                <a:cs typeface="Arial" pitchFamily="34" charset="0"/>
              </a:rPr>
              <a:t>bind</a:t>
            </a:r>
            <a:r>
              <a:rPr lang="es-CL" sz="1200" b="0" baseline="0" dirty="0">
                <a:latin typeface="Calibri" panose="020F0502020204030204" pitchFamily="34" charset="0"/>
                <a:cs typeface="Arial" pitchFamily="34" charset="0"/>
              </a:rPr>
              <a:t> tiene el tipo de dato NUMBER ya que se usa para comparar su valor (200) con la columna </a:t>
            </a:r>
            <a:r>
              <a:rPr lang="es-CL" sz="1200" b="0" baseline="0" dirty="0" err="1">
                <a:latin typeface="Calibri" panose="020F0502020204030204" pitchFamily="34" charset="0"/>
                <a:cs typeface="Arial" pitchFamily="34" charset="0"/>
              </a:rPr>
              <a:t>employee_id</a:t>
            </a:r>
            <a:r>
              <a:rPr lang="es-CL" sz="1200" b="0" baseline="0" dirty="0">
                <a:latin typeface="Calibri" panose="020F0502020204030204" pitchFamily="34" charset="0"/>
                <a:cs typeface="Arial" pitchFamily="34" charset="0"/>
              </a:rPr>
              <a:t> en la sentencia SELECT del bloque. </a:t>
            </a:r>
          </a:p>
          <a:p>
            <a:pPr marL="0" indent="0" algn="just">
              <a:buNone/>
            </a:pPr>
            <a:r>
              <a:rPr lang="es-CL" sz="1200" b="0" dirty="0">
                <a:latin typeface="Calibri" panose="020F0502020204030204" pitchFamily="34" charset="0"/>
                <a:cs typeface="Arial" pitchFamily="34" charset="0"/>
              </a:rPr>
              <a:t>La sentencia SELECT</a:t>
            </a:r>
            <a:r>
              <a:rPr lang="es-CL" sz="1200" b="0" baseline="0" dirty="0">
                <a:latin typeface="Calibri" panose="020F0502020204030204" pitchFamily="34" charset="0"/>
                <a:cs typeface="Arial" pitchFamily="34" charset="0"/>
              </a:rPr>
              <a:t> del bloque obtiene tres valores por lo tanto, se requiere de tres variables para almacenar los valores de esas columnas. Por esta razón, en el bloque se definen </a:t>
            </a:r>
            <a:r>
              <a:rPr lang="es-CL" sz="1200" b="0" dirty="0">
                <a:latin typeface="Calibri" panose="020F0502020204030204" pitchFamily="34" charset="0"/>
                <a:cs typeface="Arial" pitchFamily="34" charset="0"/>
              </a:rPr>
              <a:t>tres variables</a:t>
            </a:r>
            <a:r>
              <a:rPr lang="es-CL" sz="1200" b="0" baseline="0" dirty="0">
                <a:latin typeface="Calibri" panose="020F0502020204030204" pitchFamily="34" charset="0"/>
                <a:cs typeface="Arial" pitchFamily="34" charset="0"/>
              </a:rPr>
              <a:t> escalares: </a:t>
            </a:r>
            <a:r>
              <a:rPr lang="es-CL" sz="1200" b="0" baseline="0" dirty="0" err="1">
                <a:latin typeface="Calibri" panose="020F0502020204030204" pitchFamily="34" charset="0"/>
                <a:cs typeface="Arial" pitchFamily="34" charset="0"/>
              </a:rPr>
              <a:t>v_nombre_emp</a:t>
            </a:r>
            <a:r>
              <a:rPr lang="es-CL" sz="1200" b="0" baseline="0" dirty="0">
                <a:latin typeface="Calibri" panose="020F0502020204030204" pitchFamily="34" charset="0"/>
                <a:cs typeface="Arial" pitchFamily="34" charset="0"/>
              </a:rPr>
              <a:t>, </a:t>
            </a:r>
            <a:r>
              <a:rPr lang="es-CL" sz="1200" b="0" baseline="0" dirty="0" err="1">
                <a:latin typeface="Calibri" panose="020F0502020204030204" pitchFamily="34" charset="0"/>
                <a:cs typeface="Arial" pitchFamily="34" charset="0"/>
              </a:rPr>
              <a:t>v_salario</a:t>
            </a:r>
            <a:r>
              <a:rPr lang="es-CL" sz="1200" b="0" baseline="0" dirty="0">
                <a:latin typeface="Calibri" panose="020F0502020204030204" pitchFamily="34" charset="0"/>
                <a:cs typeface="Arial" pitchFamily="34" charset="0"/>
              </a:rPr>
              <a:t> y </a:t>
            </a:r>
            <a:r>
              <a:rPr lang="es-CL" sz="1200" b="0" baseline="0" dirty="0" err="1">
                <a:latin typeface="Calibri" panose="020F0502020204030204" pitchFamily="34" charset="0"/>
                <a:cs typeface="Arial" pitchFamily="34" charset="0"/>
              </a:rPr>
              <a:t>v_nombre_depto</a:t>
            </a:r>
            <a:r>
              <a:rPr lang="es-CL" sz="1200" b="0" baseline="0" dirty="0">
                <a:latin typeface="Calibri" panose="020F0502020204030204" pitchFamily="34" charset="0"/>
                <a:cs typeface="Arial" pitchFamily="34" charset="0"/>
              </a:rPr>
              <a:t> las que se usan para almacenar el primer nombre y apellido del empleado (concatenado), el salario del empleado y el nombre del departamento respectivamente. Estas variables tienen el mismo tipo de datos que las columnas de las tablas que se obtienen en la sentencia SELECT y que se almacenan en ellas.  </a:t>
            </a:r>
          </a:p>
          <a:p>
            <a:pPr marL="0" indent="0" algn="just">
              <a:buNone/>
            </a:pPr>
            <a:r>
              <a:rPr lang="es-CL" sz="1200" b="0" baseline="0" dirty="0">
                <a:latin typeface="Calibri" panose="020F0502020204030204" pitchFamily="34" charset="0"/>
                <a:cs typeface="Arial" pitchFamily="34" charset="0"/>
              </a:rPr>
              <a:t>Posteriormente, el bloque muestra la salida a través del </a:t>
            </a:r>
            <a:r>
              <a:rPr lang="es-CL" sz="1200" b="0" baseline="0" dirty="0" err="1">
                <a:latin typeface="Calibri" panose="020F0502020204030204" pitchFamily="34" charset="0"/>
                <a:cs typeface="Arial" pitchFamily="34" charset="0"/>
              </a:rPr>
              <a:t>package</a:t>
            </a:r>
            <a:r>
              <a:rPr lang="es-CL" sz="1200" b="0" baseline="0" dirty="0">
                <a:latin typeface="Calibri" panose="020F0502020204030204" pitchFamily="34" charset="0"/>
                <a:cs typeface="Arial" pitchFamily="34" charset="0"/>
              </a:rPr>
              <a:t> DBMS_OUTPUT.</a:t>
            </a:r>
            <a:endParaRPr lang="es-CL"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50372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Bloques PL/SQL Usando Variables Escalares</a:t>
            </a:r>
            <a:r>
              <a:rPr lang="es-CL" sz="1200" b="1" baseline="0" dirty="0">
                <a:latin typeface="Calibri" panose="020F0502020204030204" pitchFamily="34" charset="0"/>
                <a:cs typeface="Calibri" panose="020F0502020204030204" pitchFamily="34" charset="0"/>
              </a:rPr>
              <a:t> y </a:t>
            </a:r>
            <a:r>
              <a:rPr lang="es-CL" sz="1200" b="1" baseline="0" dirty="0" err="1">
                <a:latin typeface="Calibri" panose="020F0502020204030204" pitchFamily="34" charset="0"/>
                <a:cs typeface="Calibri" panose="020F0502020204030204" pitchFamily="34" charset="0"/>
              </a:rPr>
              <a:t>Bind</a:t>
            </a:r>
            <a:endParaRPr lang="es-CL" sz="1200" b="1" dirty="0">
              <a:latin typeface="Calibri" panose="020F0502020204030204" pitchFamily="34" charset="0"/>
              <a:cs typeface="Calibri" panose="020F0502020204030204" pitchFamily="34" charset="0"/>
            </a:endParaRPr>
          </a:p>
          <a:p>
            <a:pPr marL="0" indent="0" algn="just">
              <a:buNone/>
            </a:pPr>
            <a:r>
              <a:rPr lang="es-CL" sz="1200" b="0" dirty="0">
                <a:latin typeface="Calibri" panose="020F0502020204030204" pitchFamily="34" charset="0"/>
                <a:cs typeface="Arial" pitchFamily="34" charset="0"/>
              </a:rPr>
              <a:t>En el ejemplo, se definen las variables </a:t>
            </a:r>
            <a:r>
              <a:rPr lang="es-CL" sz="1200" b="0" dirty="0" err="1">
                <a:latin typeface="Calibri" panose="020F0502020204030204" pitchFamily="34" charset="0"/>
                <a:cs typeface="Arial" pitchFamily="34" charset="0"/>
              </a:rPr>
              <a:t>bind</a:t>
            </a:r>
            <a:r>
              <a:rPr lang="es-CL" sz="1200" b="0" dirty="0">
                <a:latin typeface="Calibri" panose="020F0502020204030204" pitchFamily="34" charset="0"/>
                <a:cs typeface="Arial" pitchFamily="34" charset="0"/>
              </a:rPr>
              <a:t> </a:t>
            </a:r>
            <a:r>
              <a:rPr lang="es-CL" sz="1200" b="0" dirty="0" err="1">
                <a:latin typeface="Calibri" panose="020F0502020204030204" pitchFamily="34" charset="0"/>
                <a:cs typeface="Arial" pitchFamily="34" charset="0"/>
              </a:rPr>
              <a:t>b_porc_salud</a:t>
            </a:r>
            <a:r>
              <a:rPr lang="es-CL" sz="1200" b="0" dirty="0">
                <a:latin typeface="Calibri" panose="020F0502020204030204" pitchFamily="34" charset="0"/>
                <a:cs typeface="Arial" pitchFamily="34" charset="0"/>
              </a:rPr>
              <a:t> y </a:t>
            </a:r>
            <a:r>
              <a:rPr lang="es-CL" sz="1200" b="0" dirty="0" err="1">
                <a:latin typeface="Calibri" panose="020F0502020204030204" pitchFamily="34" charset="0"/>
                <a:cs typeface="Arial" pitchFamily="34" charset="0"/>
              </a:rPr>
              <a:t>b_id_emp</a:t>
            </a:r>
            <a:r>
              <a:rPr lang="es-CL" sz="1200" b="0" dirty="0">
                <a:latin typeface="Calibri" panose="020F0502020204030204" pitchFamily="34" charset="0"/>
                <a:cs typeface="Arial" pitchFamily="34" charset="0"/>
              </a:rPr>
              <a:t>, a esta última se le asigna el valor 0,07. Ambas</a:t>
            </a:r>
            <a:r>
              <a:rPr lang="es-CL" sz="1200" b="0" baseline="0" dirty="0">
                <a:latin typeface="Calibri" panose="020F0502020204030204" pitchFamily="34" charset="0"/>
                <a:cs typeface="Arial" pitchFamily="34" charset="0"/>
              </a:rPr>
              <a:t> variables tienen el tipo de datos NUMBER ya que la primera se usa en la operación matemática de la sentencia SELECT y la segunda para comparar su valor (150) con la columna </a:t>
            </a:r>
            <a:r>
              <a:rPr lang="es-CL" sz="1200" b="0" baseline="0" dirty="0" err="1">
                <a:latin typeface="Calibri" panose="020F0502020204030204" pitchFamily="34" charset="0"/>
                <a:cs typeface="Arial" pitchFamily="34" charset="0"/>
              </a:rPr>
              <a:t>employee_id</a:t>
            </a:r>
            <a:r>
              <a:rPr lang="es-CL" sz="1200" b="0" baseline="0" dirty="0">
                <a:latin typeface="Calibri" panose="020F0502020204030204" pitchFamily="34" charset="0"/>
                <a:cs typeface="Arial" pitchFamily="34" charset="0"/>
              </a:rPr>
              <a:t> en la sentencia SELECT del bloque. </a:t>
            </a:r>
          </a:p>
          <a:p>
            <a:pPr marL="0" indent="0" algn="just">
              <a:buNone/>
            </a:pPr>
            <a:r>
              <a:rPr lang="es-CL" sz="1200" b="0" dirty="0">
                <a:latin typeface="Calibri" panose="020F0502020204030204" pitchFamily="34" charset="0"/>
                <a:cs typeface="Arial" pitchFamily="34" charset="0"/>
              </a:rPr>
              <a:t>La sentencia SELECT</a:t>
            </a:r>
            <a:r>
              <a:rPr lang="es-CL" sz="1200" b="0" baseline="0" dirty="0">
                <a:latin typeface="Calibri" panose="020F0502020204030204" pitchFamily="34" charset="0"/>
                <a:cs typeface="Arial" pitchFamily="34" charset="0"/>
              </a:rPr>
              <a:t> del bloque obtiene tres valores por lo tanto, se requiere de tres variables para almacenar los valores de esas columnas. Por esta razón, en el bloque se definen </a:t>
            </a:r>
            <a:r>
              <a:rPr lang="es-CL" sz="1200" b="0" dirty="0">
                <a:latin typeface="Calibri" panose="020F0502020204030204" pitchFamily="34" charset="0"/>
                <a:cs typeface="Arial" pitchFamily="34" charset="0"/>
              </a:rPr>
              <a:t>tres variables</a:t>
            </a:r>
            <a:r>
              <a:rPr lang="es-CL" sz="1200" b="0" baseline="0" dirty="0">
                <a:latin typeface="Calibri" panose="020F0502020204030204" pitchFamily="34" charset="0"/>
                <a:cs typeface="Arial" pitchFamily="34" charset="0"/>
              </a:rPr>
              <a:t> escalares:</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v_salario</a:t>
            </a:r>
            <a:r>
              <a:rPr lang="es-CL" sz="1200" b="0" baseline="0" dirty="0">
                <a:latin typeface="Calibri" panose="020F0502020204030204" pitchFamily="34" charset="0"/>
                <a:cs typeface="Arial" pitchFamily="34" charset="0"/>
              </a:rPr>
              <a:t> con tipo de dato VARCHAR2 porque en la sentencia SELECT al salario se de la formato con la función TO_CHAR.</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v_dcto_salud</a:t>
            </a:r>
            <a:r>
              <a:rPr lang="es-CL" sz="1200" b="0" baseline="0" dirty="0">
                <a:latin typeface="Calibri" panose="020F0502020204030204" pitchFamily="34" charset="0"/>
                <a:cs typeface="Arial" pitchFamily="34" charset="0"/>
              </a:rPr>
              <a:t> con el tipo de dato de la columna </a:t>
            </a:r>
            <a:r>
              <a:rPr lang="es-CL" sz="1200" b="0" baseline="0" dirty="0" err="1">
                <a:latin typeface="Calibri" panose="020F0502020204030204" pitchFamily="34" charset="0"/>
                <a:cs typeface="Arial" pitchFamily="34" charset="0"/>
              </a:rPr>
              <a:t>salary</a:t>
            </a:r>
            <a:r>
              <a:rPr lang="es-CL" sz="1200" b="0" baseline="0" dirty="0">
                <a:latin typeface="Calibri" panose="020F0502020204030204" pitchFamily="34" charset="0"/>
                <a:cs typeface="Arial" pitchFamily="34" charset="0"/>
              </a:rPr>
              <a:t> de la tabla EMPLOYEES.</a:t>
            </a:r>
          </a:p>
          <a:p>
            <a:pPr marL="171450" indent="-171450" algn="just">
              <a:buFont typeface="Arial" panose="020B0604020202020204" pitchFamily="34" charset="0"/>
              <a:buChar char="•"/>
            </a:pPr>
            <a:r>
              <a:rPr lang="es-CL" sz="1200" b="0" baseline="0" dirty="0" err="1">
                <a:latin typeface="Calibri" panose="020F0502020204030204" pitchFamily="34" charset="0"/>
                <a:cs typeface="Arial" pitchFamily="34" charset="0"/>
              </a:rPr>
              <a:t>v_annos_trab</a:t>
            </a:r>
            <a:r>
              <a:rPr lang="es-CL" sz="1200" b="0" baseline="0" dirty="0">
                <a:latin typeface="Calibri" panose="020F0502020204030204" pitchFamily="34" charset="0"/>
                <a:cs typeface="Arial" pitchFamily="34" charset="0"/>
              </a:rPr>
              <a:t> con el tipo de dato de la columna </a:t>
            </a:r>
            <a:r>
              <a:rPr lang="es-CL" sz="1200" b="0" baseline="0" dirty="0" err="1">
                <a:latin typeface="Calibri" panose="020F0502020204030204" pitchFamily="34" charset="0"/>
                <a:cs typeface="Arial" pitchFamily="34" charset="0"/>
              </a:rPr>
              <a:t>employee_id</a:t>
            </a:r>
            <a:r>
              <a:rPr lang="es-CL" sz="1200" b="0" baseline="0" dirty="0">
                <a:latin typeface="Calibri" panose="020F0502020204030204" pitchFamily="34" charset="0"/>
                <a:cs typeface="Arial" pitchFamily="34" charset="0"/>
              </a:rPr>
              <a:t> de la tabla EMPLOYEES.  </a:t>
            </a:r>
          </a:p>
          <a:p>
            <a:pPr marL="0" indent="0" algn="just">
              <a:buFont typeface="Arial" panose="020B0604020202020204" pitchFamily="34" charset="0"/>
              <a:buNone/>
            </a:pPr>
            <a:r>
              <a:rPr lang="es-CL" sz="1200" b="0" baseline="0" dirty="0">
                <a:latin typeface="Calibri" panose="020F0502020204030204" pitchFamily="34" charset="0"/>
                <a:cs typeface="Arial" pitchFamily="34" charset="0"/>
              </a:rPr>
              <a:t>Las tres variables escalares se usan para almacenar el salario, el resultado de multiplicar </a:t>
            </a:r>
            <a:r>
              <a:rPr lang="es-CL" sz="1200" b="0" baseline="0" dirty="0" err="1">
                <a:latin typeface="Calibri" panose="020F0502020204030204" pitchFamily="34" charset="0"/>
                <a:cs typeface="Arial" pitchFamily="34" charset="0"/>
              </a:rPr>
              <a:t>salary</a:t>
            </a:r>
            <a:r>
              <a:rPr lang="es-CL" sz="1200" b="0" baseline="0" dirty="0">
                <a:latin typeface="Calibri" panose="020F0502020204030204" pitchFamily="34" charset="0"/>
                <a:cs typeface="Arial" pitchFamily="34" charset="0"/>
              </a:rPr>
              <a:t>*0,07 (porque este es el valor que se le asignó a la variable </a:t>
            </a:r>
            <a:r>
              <a:rPr lang="es-CL" sz="1200" b="0" baseline="0" dirty="0" err="1">
                <a:latin typeface="Calibri" panose="020F0502020204030204" pitchFamily="34" charset="0"/>
                <a:cs typeface="Arial" pitchFamily="34" charset="0"/>
              </a:rPr>
              <a:t>bind</a:t>
            </a:r>
            <a:r>
              <a:rPr lang="es-CL" sz="1200" b="0" baseline="0" dirty="0">
                <a:latin typeface="Calibri" panose="020F0502020204030204" pitchFamily="34" charset="0"/>
                <a:cs typeface="Arial" pitchFamily="34" charset="0"/>
              </a:rPr>
              <a:t> </a:t>
            </a:r>
            <a:r>
              <a:rPr lang="es-CL" sz="1200" b="0" baseline="0" dirty="0" err="1">
                <a:latin typeface="Calibri" panose="020F0502020204030204" pitchFamily="34" charset="0"/>
                <a:cs typeface="Arial" pitchFamily="34" charset="0"/>
              </a:rPr>
              <a:t>b_porc_salud</a:t>
            </a:r>
            <a:r>
              <a:rPr lang="es-CL" sz="1200" b="0" baseline="0" dirty="0">
                <a:latin typeface="Calibri" panose="020F0502020204030204" pitchFamily="34" charset="0"/>
                <a:cs typeface="Arial" pitchFamily="34" charset="0"/>
              </a:rPr>
              <a:t>) y los años trabajados que se obtienen usando la función MONTHS_BETWEEN. </a:t>
            </a:r>
          </a:p>
          <a:p>
            <a:pPr marL="0" indent="0" algn="just">
              <a:buNone/>
            </a:pPr>
            <a:r>
              <a:rPr lang="es-CL" sz="1200" b="0" baseline="0" dirty="0">
                <a:latin typeface="Calibri" panose="020F0502020204030204" pitchFamily="34" charset="0"/>
                <a:cs typeface="Arial" pitchFamily="34" charset="0"/>
              </a:rPr>
              <a:t>Posteriormente, el bloque muestra la salida a través del </a:t>
            </a:r>
            <a:r>
              <a:rPr lang="es-CL" sz="1200" b="0" baseline="0" dirty="0" err="1">
                <a:latin typeface="Calibri" panose="020F0502020204030204" pitchFamily="34" charset="0"/>
                <a:cs typeface="Arial" pitchFamily="34" charset="0"/>
              </a:rPr>
              <a:t>package</a:t>
            </a:r>
            <a:r>
              <a:rPr lang="es-CL" sz="1200" b="0" baseline="0" dirty="0">
                <a:latin typeface="Calibri" panose="020F0502020204030204" pitchFamily="34" charset="0"/>
                <a:cs typeface="Arial" pitchFamily="34" charset="0"/>
              </a:rPr>
              <a:t> DBMS_OUTPUT.</a:t>
            </a:r>
            <a:endParaRPr lang="es-CL"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3795230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Uso de Variables</a:t>
            </a:r>
            <a:endParaRPr lang="es-CL" sz="1200" b="1" i="0" u="none" strike="noStrike" cap="none" dirty="0">
              <a:solidFill>
                <a:srgbClr val="000000"/>
              </a:solidFill>
              <a:effectLst/>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i="0" u="none" strike="noStrike" cap="none" dirty="0">
                <a:solidFill>
                  <a:srgbClr val="000000"/>
                </a:solidFill>
                <a:effectLst/>
                <a:latin typeface="Calibri" panose="020F0502020204030204" pitchFamily="34" charset="0"/>
                <a:ea typeface="Arial"/>
                <a:cs typeface="Arial"/>
                <a:sym typeface="Arial"/>
              </a:rPr>
              <a:t>En lenguaje PL/SQL se pueden declarar variables y luego usarlas en las sentencias SQL y sentencias PL/SQL del bloque. Las variables se utilizan principalmente para el almacenamiento de datos y la manipulación de los valores almacenados. La reutilización es otra ventaja de la declaración de variables. Después de que se declaran las variables, se pueden utilizar varias veces en una aplicación haciendo referencia a ellas varias veces en diferentes declaraciones.</a:t>
            </a:r>
          </a:p>
          <a:p>
            <a:pPr marL="0" indent="0" algn="just" eaLnBrk="1" hangingPunct="1">
              <a:lnSpc>
                <a:spcPct val="90000"/>
              </a:lnSpc>
              <a:spcBef>
                <a:spcPct val="0"/>
              </a:spcBef>
              <a:buNone/>
            </a:pPr>
            <a:r>
              <a:rPr lang="es-MX" sz="1200" b="0" i="0" u="none" strike="noStrike" cap="none" dirty="0">
                <a:solidFill>
                  <a:srgbClr val="000000"/>
                </a:solidFill>
                <a:effectLst/>
                <a:latin typeface="Calibri" panose="020F0502020204030204" pitchFamily="34" charset="0"/>
                <a:ea typeface="Arial"/>
                <a:cs typeface="Arial"/>
                <a:sym typeface="Arial"/>
              </a:rPr>
              <a:t>En el ejemplo, se definen las variables </a:t>
            </a:r>
            <a:r>
              <a:rPr lang="es-MX" sz="1200" b="0" i="0" u="none" strike="noStrike" cap="none" dirty="0" err="1">
                <a:solidFill>
                  <a:srgbClr val="000000"/>
                </a:solidFill>
                <a:effectLst/>
                <a:latin typeface="Calibri" panose="020F0502020204030204" pitchFamily="34" charset="0"/>
                <a:ea typeface="Arial"/>
                <a:cs typeface="Arial"/>
                <a:sym typeface="Arial"/>
              </a:rPr>
              <a:t>v_id_emp</a:t>
            </a:r>
            <a:r>
              <a:rPr lang="es-MX" sz="1200" b="0" i="0" u="none" strike="noStrike" cap="none" dirty="0">
                <a:solidFill>
                  <a:srgbClr val="000000"/>
                </a:solidFill>
                <a:effectLst/>
                <a:latin typeface="Calibri" panose="020F0502020204030204" pitchFamily="34" charset="0"/>
                <a:ea typeface="Arial"/>
                <a:cs typeface="Arial"/>
                <a:sym typeface="Arial"/>
              </a:rPr>
              <a:t>, </a:t>
            </a:r>
            <a:r>
              <a:rPr lang="es-MX" sz="1200" b="0" i="0" u="none" strike="noStrike" cap="none" dirty="0" err="1">
                <a:solidFill>
                  <a:srgbClr val="000000"/>
                </a:solidFill>
                <a:effectLst/>
                <a:latin typeface="Calibri" panose="020F0502020204030204" pitchFamily="34" charset="0"/>
                <a:ea typeface="Arial"/>
                <a:cs typeface="Arial"/>
                <a:sym typeface="Arial"/>
              </a:rPr>
              <a:t>v_nombre_emp</a:t>
            </a:r>
            <a:r>
              <a:rPr lang="es-MX" sz="1200" b="0" i="0" u="none" strike="noStrike" cap="none" dirty="0">
                <a:solidFill>
                  <a:srgbClr val="000000"/>
                </a:solidFill>
                <a:effectLst/>
                <a:latin typeface="Calibri" panose="020F0502020204030204" pitchFamily="34" charset="0"/>
                <a:ea typeface="Arial"/>
                <a:cs typeface="Arial"/>
                <a:sym typeface="Arial"/>
              </a:rPr>
              <a:t> y </a:t>
            </a:r>
            <a:r>
              <a:rPr lang="es-MX" sz="1200" b="0" i="0" u="none" strike="noStrike" cap="none" dirty="0" err="1">
                <a:solidFill>
                  <a:srgbClr val="000000"/>
                </a:solidFill>
                <a:effectLst/>
                <a:latin typeface="Calibri" panose="020F0502020204030204" pitchFamily="34" charset="0"/>
                <a:ea typeface="Arial"/>
                <a:cs typeface="Arial"/>
                <a:sym typeface="Arial"/>
              </a:rPr>
              <a:t>v_salario_emp</a:t>
            </a:r>
            <a:r>
              <a:rPr lang="es-MX" sz="1200" b="0" i="0" u="none" strike="noStrike" cap="none" dirty="0">
                <a:solidFill>
                  <a:srgbClr val="000000"/>
                </a:solidFill>
                <a:effectLst/>
                <a:latin typeface="Calibri" panose="020F0502020204030204" pitchFamily="34" charset="0"/>
                <a:ea typeface="Arial"/>
                <a:cs typeface="Arial"/>
                <a:sym typeface="Arial"/>
              </a:rPr>
              <a:t> las que son usadas para almacenar los valores de las columnas </a:t>
            </a:r>
            <a:r>
              <a:rPr lang="es-MX" sz="1200" b="0" i="0" u="none" strike="noStrike" cap="none" dirty="0" err="1">
                <a:solidFill>
                  <a:srgbClr val="000000"/>
                </a:solidFill>
                <a:effectLst/>
                <a:latin typeface="Calibri" panose="020F0502020204030204" pitchFamily="34" charset="0"/>
                <a:ea typeface="Arial"/>
                <a:cs typeface="Arial"/>
                <a:sym typeface="Arial"/>
              </a:rPr>
              <a:t>employee_id</a:t>
            </a:r>
            <a:r>
              <a:rPr lang="es-MX" sz="1200" b="0" i="0" u="none" strike="noStrike" cap="none" dirty="0">
                <a:solidFill>
                  <a:srgbClr val="000000"/>
                </a:solidFill>
                <a:effectLst/>
                <a:latin typeface="Calibri" panose="020F0502020204030204" pitchFamily="34" charset="0"/>
                <a:ea typeface="Arial"/>
                <a:cs typeface="Arial"/>
                <a:sym typeface="Arial"/>
              </a:rPr>
              <a:t>, </a:t>
            </a:r>
            <a:r>
              <a:rPr lang="es-MX" sz="1200" b="0" i="0" u="none" strike="noStrike" cap="none" dirty="0" err="1">
                <a:solidFill>
                  <a:srgbClr val="000000"/>
                </a:solidFill>
                <a:effectLst/>
                <a:latin typeface="Calibri" panose="020F0502020204030204" pitchFamily="34" charset="0"/>
                <a:ea typeface="Arial"/>
                <a:cs typeface="Arial"/>
                <a:sym typeface="Arial"/>
              </a:rPr>
              <a:t>first_name</a:t>
            </a:r>
            <a:r>
              <a:rPr lang="es-MX" sz="1200" b="0" i="0" u="none" strike="noStrike" cap="none" dirty="0">
                <a:solidFill>
                  <a:srgbClr val="000000"/>
                </a:solidFill>
                <a:effectLst/>
                <a:latin typeface="Calibri" panose="020F0502020204030204" pitchFamily="34" charset="0"/>
                <a:ea typeface="Arial"/>
                <a:cs typeface="Arial"/>
                <a:sym typeface="Arial"/>
              </a:rPr>
              <a:t> concatenado con </a:t>
            </a:r>
            <a:r>
              <a:rPr lang="es-MX" sz="1200" b="0" i="0" u="none" strike="noStrike" cap="none" dirty="0" err="1">
                <a:solidFill>
                  <a:srgbClr val="000000"/>
                </a:solidFill>
                <a:effectLst/>
                <a:latin typeface="Calibri" panose="020F0502020204030204" pitchFamily="34" charset="0"/>
                <a:ea typeface="Arial"/>
                <a:cs typeface="Arial"/>
                <a:sym typeface="Arial"/>
              </a:rPr>
              <a:t>last_name</a:t>
            </a:r>
            <a:r>
              <a:rPr lang="es-MX" sz="1200" b="0" i="0" u="none" strike="noStrike" cap="none" dirty="0">
                <a:solidFill>
                  <a:srgbClr val="000000"/>
                </a:solidFill>
                <a:effectLst/>
                <a:latin typeface="Calibri" panose="020F0502020204030204" pitchFamily="34" charset="0"/>
                <a:ea typeface="Arial"/>
                <a:cs typeface="Arial"/>
                <a:sym typeface="Arial"/>
              </a:rPr>
              <a:t> y </a:t>
            </a:r>
            <a:r>
              <a:rPr lang="es-MX" sz="1200" b="0" i="0" u="none" strike="noStrike" cap="none" dirty="0" err="1">
                <a:solidFill>
                  <a:srgbClr val="000000"/>
                </a:solidFill>
                <a:effectLst/>
                <a:latin typeface="Calibri" panose="020F0502020204030204" pitchFamily="34" charset="0"/>
                <a:ea typeface="Arial"/>
                <a:cs typeface="Arial"/>
                <a:sym typeface="Arial"/>
              </a:rPr>
              <a:t>salary</a:t>
            </a:r>
            <a:r>
              <a:rPr lang="es-MX" sz="1200" b="0" i="0" u="none" strike="noStrike" cap="none" dirty="0">
                <a:solidFill>
                  <a:srgbClr val="000000"/>
                </a:solidFill>
                <a:effectLst/>
                <a:latin typeface="Calibri" panose="020F0502020204030204" pitchFamily="34" charset="0"/>
                <a:ea typeface="Arial"/>
                <a:cs typeface="Arial"/>
                <a:sym typeface="Arial"/>
              </a:rPr>
              <a:t> que se obtienen en la sentencia SELECT del bloque.</a:t>
            </a: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MX" sz="1200" b="0" dirty="0">
              <a:latin typeface="Calibri" panose="020F0502020204030204"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413306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CL" sz="1200" b="1" dirty="0">
                <a:solidFill>
                  <a:prstClr val="white"/>
                </a:solidFill>
                <a:latin typeface="Calibri"/>
              </a:rPr>
              <a:t>Tipos de Variables</a:t>
            </a:r>
            <a:endPar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Cada variable PL/SQL tiene un tipo de datos, que especifica un formato de almacenamiento, restricciones y un rango de valores válidos. PL/SQL admite cinco categorías: escalares, compuesto, de referencia, de objetos grandes ( LOB ),  de tipos de datos y objetos que se pueden usar para declarar variables, constantes y punteros: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escalares: los tipos de datos escalares tienen un solo valor. El valor depende del tipo de datos de la variable. PL / SQL también permite variables booleanas.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compuestos: los tipos de datos compuestos contienen elementos internos que son escalar o compuesto. Los Registros y Tablas son ejemplos de tipos de datos compuestos.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de referencia: los tipos de datos de referencia tienen valores llamados punteros que apuntan a un lugar de almacenamiento.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Tipos de datos LOB: los tipos de datos LOB tienen valores llamados localizadores que especifican la ubicación de los objetos grandes (como imágenes gráficas ) que se almacenan fuera de la tabla.</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Bind</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son variables de enlace que se declara en el entorno del servidor y se puede utilizar después  para transmitir valores de ejecución.</a:t>
            </a:r>
          </a:p>
        </p:txBody>
      </p:sp>
    </p:spTree>
    <p:extLst>
      <p:ext uri="{BB962C8B-B14F-4D97-AF65-F5344CB8AC3E}">
        <p14:creationId xmlns:p14="http://schemas.microsoft.com/office/powerpoint/2010/main" val="148516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Manejo de Variables en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buFont typeface="Arial" panose="020B0604020202020204" pitchFamily="34" charset="0"/>
              <a:buNone/>
              <a:defRPr/>
            </a:pPr>
            <a:r>
              <a:rPr lang="es-MX" sz="1200" b="0" dirty="0">
                <a:latin typeface="Calibri" panose="020F0502020204030204" pitchFamily="34" charset="0"/>
                <a:cs typeface="Arial" pitchFamily="34" charset="0"/>
              </a:rPr>
              <a:t>Se pueden utilizar las variables de las siguientes maneras:</a:t>
            </a:r>
          </a:p>
          <a:p>
            <a:pPr marL="171450" indent="-171450">
              <a:buFont typeface="Arial" panose="020B0604020202020204" pitchFamily="34" charset="0"/>
              <a:buChar char="•"/>
              <a:defRPr/>
            </a:pPr>
            <a:r>
              <a:rPr lang="es-MX" sz="1200" b="0" dirty="0">
                <a:latin typeface="Calibri" panose="020F0502020204030204" pitchFamily="34" charset="0"/>
                <a:cs typeface="Arial" pitchFamily="34" charset="0"/>
              </a:rPr>
              <a:t>Declararlas e inicializarlas en la sección de declaración: se pueden declarar variables en la sección declarativa de cualquier bloque PL / SQL o subprograma. Las declaraciones de variables permiten asignar espacio de almacenamiento para un valor y se debe especificar su tipo de datos y el nombre de la ubicación de almacenamiento para que pueda hacer referencia a ella. En las declaraciones también se puede asignar un valor inicial e utilizar la restricción NOT NULL en la variable. Se debe declarar una variable antes de hacer referencia a ella en otras secciones del bloque PL/SQL.</a:t>
            </a:r>
          </a:p>
          <a:p>
            <a:pPr marL="171450" indent="-171450">
              <a:buFont typeface="Arial" panose="020B0604020202020204" pitchFamily="34" charset="0"/>
              <a:buChar char="•"/>
              <a:defRPr/>
            </a:pPr>
            <a:r>
              <a:rPr lang="es-MX" sz="1200" b="0" dirty="0">
                <a:latin typeface="Calibri" panose="020F0502020204030204" pitchFamily="34" charset="0"/>
                <a:cs typeface="Arial" pitchFamily="34" charset="0"/>
              </a:rPr>
              <a:t>Usarlas y asignarles nuevos valores en la sección ejecutable: en la sección ejecutable del bloque PL/SQL, el valor actual de la variable puede ser sustituido por un nuevo valor.</a:t>
            </a:r>
          </a:p>
          <a:p>
            <a:pPr marL="171450" indent="-171450">
              <a:buFont typeface="Arial" panose="020B0604020202020204" pitchFamily="34" charset="0"/>
              <a:buChar char="•"/>
              <a:defRPr/>
            </a:pPr>
            <a:r>
              <a:rPr lang="es-MX" sz="1200" b="0" dirty="0">
                <a:latin typeface="Calibri" panose="020F0502020204030204" pitchFamily="34" charset="0"/>
                <a:cs typeface="Arial" pitchFamily="34" charset="0"/>
              </a:rPr>
              <a:t>Usarlas como parámetros a subprogramas PL/SQL: los subprogramas pueden recibir parámetros. Se pueden pasar variables como parámetros a subprogramas.</a:t>
            </a:r>
          </a:p>
          <a:p>
            <a:pPr marL="171450" indent="-171450">
              <a:buFont typeface="Arial" panose="020B0604020202020204" pitchFamily="34" charset="0"/>
              <a:buChar char="•"/>
              <a:defRPr/>
            </a:pPr>
            <a:r>
              <a:rPr lang="es-MX" sz="1200" b="0" dirty="0">
                <a:latin typeface="Calibri" panose="020F0502020204030204" pitchFamily="34" charset="0"/>
                <a:cs typeface="Arial" pitchFamily="34" charset="0"/>
              </a:rPr>
              <a:t>Usarlas para almacenar la salida de un subprograma PL/SQL: las variables pueden ser usadas para almacenar el valor retornado por una función.</a:t>
            </a:r>
          </a:p>
        </p:txBody>
      </p:sp>
    </p:spTree>
    <p:extLst>
      <p:ext uri="{BB962C8B-B14F-4D97-AF65-F5344CB8AC3E}">
        <p14:creationId xmlns:p14="http://schemas.microsoft.com/office/powerpoint/2010/main" val="350250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Declarar e Inicializar Variables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Se deben declarar todos los identificadores de variables PL/SQL en la sección de declaración antes de hacer referencia de ellas en el bloque PL/SQL. Existe la opción de asignar un valor inicial a una variable (como se muestra en el ejemplo). No es necesario asignar un valor a una variable cuando se declara. Si se hace referencia otras variables en una declaración, se deben haber declarado con anterioridad.</a:t>
            </a: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En la Sintaxis:</a:t>
            </a:r>
          </a:p>
          <a:p>
            <a:pPr marL="171450" indent="-171450" algn="just">
              <a:buFont typeface="Arial" panose="020B0604020202020204" pitchFamily="34" charset="0"/>
              <a:buChar char="•"/>
              <a:defRPr/>
            </a:pPr>
            <a:r>
              <a:rPr lang="es-MX" sz="1200" b="1" i="1" dirty="0">
                <a:latin typeface="Calibri" panose="020F0502020204030204" pitchFamily="34" charset="0"/>
                <a:cs typeface="Arial" pitchFamily="34" charset="0"/>
              </a:rPr>
              <a:t>identificador</a:t>
            </a:r>
            <a:r>
              <a:rPr lang="es-MX" sz="1200" b="0" dirty="0">
                <a:latin typeface="Calibri" panose="020F0502020204030204" pitchFamily="34" charset="0"/>
                <a:cs typeface="Arial" pitchFamily="34" charset="0"/>
              </a:rPr>
              <a:t>: es el nombre de la variable.</a:t>
            </a:r>
          </a:p>
          <a:p>
            <a:pPr marL="171450" indent="-171450" algn="just">
              <a:buFont typeface="Arial" panose="020B0604020202020204" pitchFamily="34" charset="0"/>
              <a:buChar char="•"/>
              <a:defRPr/>
            </a:pPr>
            <a:r>
              <a:rPr lang="es-MX" sz="1200" b="1" dirty="0">
                <a:latin typeface="Calibri" panose="020F0502020204030204" pitchFamily="34" charset="0"/>
                <a:cs typeface="Arial" pitchFamily="34" charset="0"/>
              </a:rPr>
              <a:t>CONSTANT</a:t>
            </a:r>
            <a:r>
              <a:rPr lang="es-MX" sz="1200" b="0" dirty="0">
                <a:latin typeface="Calibri" panose="020F0502020204030204" pitchFamily="34" charset="0"/>
                <a:cs typeface="Arial" pitchFamily="34" charset="0"/>
              </a:rPr>
              <a:t>: indica que el valor de la variable no puede ser modificado. Las variables constantes deben ser inicializadas.</a:t>
            </a:r>
          </a:p>
          <a:p>
            <a:pPr marL="171450" indent="-171450" algn="just">
              <a:buFont typeface="Arial" panose="020B0604020202020204" pitchFamily="34" charset="0"/>
              <a:buChar char="•"/>
              <a:defRPr/>
            </a:pPr>
            <a:r>
              <a:rPr lang="es-MX" sz="1200" b="1" i="1" dirty="0" err="1">
                <a:latin typeface="Calibri" panose="020F0502020204030204" pitchFamily="34" charset="0"/>
                <a:cs typeface="Arial" pitchFamily="34" charset="0"/>
              </a:rPr>
              <a:t>tipo_de_dato</a:t>
            </a:r>
            <a:r>
              <a:rPr lang="es-MX" sz="1200" b="0" dirty="0">
                <a:latin typeface="Calibri" panose="020F0502020204030204" pitchFamily="34" charset="0"/>
                <a:cs typeface="Arial" pitchFamily="34" charset="0"/>
              </a:rPr>
              <a:t>: indica que la variable es del tipo escalar, compuesto o del tipo LOB.</a:t>
            </a:r>
          </a:p>
          <a:p>
            <a:pPr marL="171450" indent="-171450" algn="just">
              <a:buFont typeface="Arial" panose="020B0604020202020204" pitchFamily="34" charset="0"/>
              <a:buChar char="•"/>
              <a:defRPr/>
            </a:pPr>
            <a:r>
              <a:rPr lang="es-MX" sz="1200" b="1" dirty="0">
                <a:latin typeface="Calibri" panose="020F0502020204030204" pitchFamily="34" charset="0"/>
                <a:cs typeface="Arial" pitchFamily="34" charset="0"/>
              </a:rPr>
              <a:t>NOT NULL</a:t>
            </a:r>
            <a:r>
              <a:rPr lang="es-MX" sz="1200" b="0" dirty="0">
                <a:latin typeface="Calibri" panose="020F0502020204030204" pitchFamily="34" charset="0"/>
                <a:cs typeface="Arial" pitchFamily="34" charset="0"/>
              </a:rPr>
              <a:t>: indica que la variable debe contener un valor. Una variable NOT NULL debe ser inicializada con algún valor.</a:t>
            </a:r>
          </a:p>
          <a:p>
            <a:pPr marL="171450" indent="-171450" algn="just">
              <a:buFont typeface="Arial" panose="020B0604020202020204" pitchFamily="34" charset="0"/>
              <a:buChar char="•"/>
              <a:defRPr/>
            </a:pPr>
            <a:r>
              <a:rPr lang="es-MX" sz="1200" b="1" dirty="0">
                <a:latin typeface="Calibri" panose="020F0502020204030204" pitchFamily="34" charset="0"/>
                <a:cs typeface="Arial" pitchFamily="34" charset="0"/>
              </a:rPr>
              <a:t>DEFAULT </a:t>
            </a:r>
            <a:r>
              <a:rPr lang="es-MX" sz="1200" b="1" i="1" dirty="0" err="1">
                <a:latin typeface="Calibri" panose="020F0502020204030204" pitchFamily="34" charset="0"/>
                <a:cs typeface="Arial" pitchFamily="34" charset="0"/>
              </a:rPr>
              <a:t>expr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cualquier expresión PL/SQL que puede ser una expresión literal, otra variable o incluso una expresión que utiliza una función que se usa para asignar un valor por defecto a la variable.</a:t>
            </a: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El bloque del ejemplo muestra para la variable </a:t>
            </a:r>
            <a:r>
              <a:rPr lang="es-MX" sz="1200" b="0" dirty="0" err="1">
                <a:latin typeface="Calibri" panose="020F0502020204030204" pitchFamily="34" charset="0"/>
                <a:cs typeface="Arial" pitchFamily="34" charset="0"/>
              </a:rPr>
              <a:t>v_comm</a:t>
            </a:r>
            <a:r>
              <a:rPr lang="es-MX" sz="1200" b="0" dirty="0">
                <a:latin typeface="Calibri" panose="020F0502020204030204" pitchFamily="34" charset="0"/>
                <a:cs typeface="Arial" pitchFamily="34" charset="0"/>
              </a:rPr>
              <a:t> dos valores, el asignado inicialmente en la sección de Declaración de variables (200) y el nuevo valor asignado en la sección de Ejecución (50). Para la variable </a:t>
            </a:r>
            <a:r>
              <a:rPr lang="es-MX" sz="1200" b="0" dirty="0" err="1">
                <a:latin typeface="Calibri" panose="020F0502020204030204" pitchFamily="34" charset="0"/>
                <a:cs typeface="Arial" pitchFamily="34" charset="0"/>
              </a:rPr>
              <a:t>c_comm</a:t>
            </a:r>
            <a:r>
              <a:rPr lang="es-MX" sz="1200" b="0" dirty="0">
                <a:latin typeface="Calibri" panose="020F0502020204030204" pitchFamily="34" charset="0"/>
                <a:cs typeface="Arial" pitchFamily="34" charset="0"/>
              </a:rPr>
              <a:t> muestra el valor asignado inicialmente (1400) y el que no se puede modificar ya que se definió como constante.</a:t>
            </a: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15768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i="0" u="none" strike="noStrike" cap="none" dirty="0">
                <a:solidFill>
                  <a:srgbClr val="000000"/>
                </a:solidFill>
                <a:latin typeface="Calibri" panose="020F0502020204030204" pitchFamily="34" charset="0"/>
                <a:ea typeface="Arial"/>
                <a:cs typeface="Calibri" panose="020F0502020204030204" pitchFamily="34" charset="0"/>
                <a:sym typeface="Arial"/>
              </a:rPr>
              <a:t>Declarar e Inicializar Variables PL/SQL</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En el primer ejemplo, el bloque inicialmente sólo muestra el mensaje Mi nombre es ya que la variable </a:t>
            </a:r>
            <a:r>
              <a:rPr lang="es-MX" sz="1200" b="0" dirty="0" err="1">
                <a:latin typeface="Calibri" panose="020F0502020204030204" pitchFamily="34" charset="0"/>
                <a:cs typeface="Arial" pitchFamily="34" charset="0"/>
              </a:rPr>
              <a:t>v_Minombre</a:t>
            </a:r>
            <a:r>
              <a:rPr lang="es-MX" sz="1200" b="0" dirty="0">
                <a:latin typeface="Calibri" panose="020F0502020204030204" pitchFamily="34" charset="0"/>
                <a:cs typeface="Arial" pitchFamily="34" charset="0"/>
              </a:rPr>
              <a:t> no fue inicializada con valor en la sección de Declaración de variables (posee valor NULL). La segunda vez, además de mostrar el mensaje Mi nombre es muestra el valor asignado a la variable </a:t>
            </a:r>
            <a:r>
              <a:rPr lang="es-MX" sz="1200" b="0" dirty="0" err="1">
                <a:latin typeface="Calibri" panose="020F0502020204030204" pitchFamily="34" charset="0"/>
                <a:cs typeface="Arial" pitchFamily="34" charset="0"/>
              </a:rPr>
              <a:t>v_Minombre</a:t>
            </a:r>
            <a:r>
              <a:rPr lang="es-MX" sz="1200" b="0" dirty="0">
                <a:latin typeface="Calibri" panose="020F0502020204030204" pitchFamily="34" charset="0"/>
                <a:cs typeface="Arial" pitchFamily="34" charset="0"/>
              </a:rPr>
              <a:t> (Juan) en la sección de Ejecución.</a:t>
            </a:r>
          </a:p>
          <a:p>
            <a:pPr marL="0" indent="0" algn="just">
              <a:buFont typeface="Arial" panose="020B0604020202020204" pitchFamily="34" charset="0"/>
              <a:buNone/>
              <a:defRPr/>
            </a:pPr>
            <a:r>
              <a:rPr lang="es-MX" sz="1200" b="0" dirty="0">
                <a:latin typeface="Calibri" panose="020F0502020204030204" pitchFamily="34" charset="0"/>
                <a:cs typeface="Arial" pitchFamily="34" charset="0"/>
              </a:rPr>
              <a:t>El bloque del segundo ejemplo, muestra para la variable </a:t>
            </a:r>
            <a:r>
              <a:rPr lang="es-MX" sz="1200" b="0" dirty="0" err="1">
                <a:latin typeface="Calibri" panose="020F0502020204030204" pitchFamily="34" charset="0"/>
                <a:cs typeface="Arial" pitchFamily="34" charset="0"/>
              </a:rPr>
              <a:t>v_Minombre</a:t>
            </a:r>
            <a:r>
              <a:rPr lang="es-MX" sz="1200" b="0" dirty="0">
                <a:latin typeface="Calibri" panose="020F0502020204030204" pitchFamily="34" charset="0"/>
                <a:cs typeface="Arial" pitchFamily="34" charset="0"/>
              </a:rPr>
              <a:t> el valor Roberto, ya que a pesar de haber sido inicializa en la sección de Declaración de variables con el valor Juan en la sección de Ejecución antes de mostrar el mensaje se le modifica el valor a Roberto.</a:t>
            </a:r>
          </a:p>
        </p:txBody>
      </p:sp>
    </p:spTree>
    <p:extLst>
      <p:ext uri="{BB962C8B-B14F-4D97-AF65-F5344CB8AC3E}">
        <p14:creationId xmlns:p14="http://schemas.microsoft.com/office/powerpoint/2010/main" val="307368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Consideraciones para Declarar e Inicializar Variables PL/SQL</a:t>
            </a:r>
          </a:p>
          <a:p>
            <a:pPr marL="0" indent="0" algn="just" eaLnBrk="1" hangingPunct="1">
              <a:lnSpc>
                <a:spcPct val="80000"/>
              </a:lnSpc>
              <a:buNone/>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Algunas pautas a seguir cuando se declaran variables PL/SQL son:</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Seguir las convenciones de nomenclatura para nombres de variables. Por ejemplo:</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representar una constante que almacene el nombre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c_nombre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nombrar una variable que almacene el nombre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v_nombre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definir una variable BIND que almacene el nombre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b_nombre</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628650" lvl="1"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almacenar información de los empleados en un registro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reg_empleados</a:t>
            </a: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Utilizar identificadores significativas y apropiados para las variables. Por ejemplo, si se van a almacenar el salario mínimo y máximo como nombre de variables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v_salario_min</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y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v_salario_max</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en lugar de,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or</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ejemplo, salario1 y salario2.</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Si se utiliza la restricción NOT NULL, se debe asignar un valor cuando se declara la variable.</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En declaraciones de constantes, la palabra clave CONSTANT debe preceder a la especificación del tipo de dato. Una constante se debe inicializar en su declaración, de lo contrario, se obtendrá un error de compilación. Después de inicializar una constante, no puede cambiar su valor. Ejemplo: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c_valor_bono</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CONSTANT NUMBER(8) := 50000;</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Inicializar las variables de una expresión con el operador de asignación (: =) o con la palabra reservada DEFAULT. Si no se asigna un valor inicial , la variable contendrá NULL por defecto hasta que se le asigne un valor. Para asignar o reasignar un valor a una variable se debe escribir una sentencia de asignación PL/SQL. Es una buena práctica de programación inicializar todas las variables.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Dos objetos pueden tener el mismo nombre sólo si están definidos en diferentes bloques. Se pueden calificar con etiquetas y utilizarlas.</a:t>
            </a:r>
          </a:p>
          <a:p>
            <a:pPr marL="171450" marR="0" indent="-171450" algn="just" defTabSz="914400" rtl="0" eaLnBrk="1" fontAlgn="auto" latinLnBrk="0" hangingPunct="1">
              <a:lnSpc>
                <a:spcPct val="80000"/>
              </a:lnSpc>
              <a:spcBef>
                <a:spcPts val="0"/>
              </a:spcBef>
              <a:spcAft>
                <a:spcPts val="0"/>
              </a:spcAft>
              <a:buClr>
                <a:srgbClr val="000000"/>
              </a:buClr>
              <a:buSzPts val="1100"/>
              <a:buFont typeface="Arial" panose="020B0604020202020204" pitchFamily="34" charset="0"/>
              <a:buChar char="•"/>
              <a:tabLst/>
              <a:defRP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Evitar el uso de nombres de columna como identificadores. Si se utilizan las variables PL/SQL en sentencias SQL y tienen el mismo nombre que una columna de tabla, el servidor Oracle asume que es la columna a la que se está haciendo referencia . Aunque existen casos en que la sentencia puede funcionar, hay otros</a:t>
            </a:r>
            <a:r>
              <a:rPr lang="es-MX" sz="1200" b="0" i="0" u="none" strike="noStrike" cap="none" baseline="0" dirty="0">
                <a:solidFill>
                  <a:srgbClr val="000000"/>
                </a:solidFill>
                <a:latin typeface="Calibri" panose="020F0502020204030204" pitchFamily="34" charset="0"/>
                <a:ea typeface="Arial"/>
                <a:cs typeface="Calibri" panose="020F0502020204030204" pitchFamily="34" charset="0"/>
                <a:sym typeface="Arial"/>
              </a:rPr>
              <a:t> casos en que </a:t>
            </a:r>
            <a:r>
              <a:rPr lang="es-MX" sz="1200" dirty="0">
                <a:latin typeface="Arial" pitchFamily="34" charset="0"/>
                <a:cs typeface="Arial" pitchFamily="34" charset="0"/>
              </a:rPr>
              <a:t>la base de datos recupera todas las</a:t>
            </a:r>
            <a:r>
              <a:rPr lang="es-MX" sz="1200" baseline="0" dirty="0">
                <a:latin typeface="Arial" pitchFamily="34" charset="0"/>
                <a:cs typeface="Arial" pitchFamily="34" charset="0"/>
              </a:rPr>
              <a:t> filas de la tabla. Además, </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esta práctica hace que el código no sea fácil de leer y mantener.</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Utilizar la restricción NOT NULL cuando la variable debe contener un valor . No es posible asignar valores nulos a una variable definida como NOT NULL. La restricción NOT NULL debe ser seguida por una cláusula de inicialización.</a:t>
            </a:r>
          </a:p>
          <a:p>
            <a:pPr marL="158750" indent="0">
              <a:buNone/>
            </a:pPr>
            <a:endParaRPr lang="es-CL"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28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50567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21953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lvl="0"/>
            <a:r>
              <a:rPr lang="es-CL" sz="5800" b="1" dirty="0"/>
              <a:t>Uso de Variables Simples en un Bloque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Declarar e Inicializar Variables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9" name="Text Box 5">
            <a:extLst>
              <a:ext uri="{FF2B5EF4-FFF2-40B4-BE49-F238E27FC236}">
                <a16:creationId xmlns:a16="http://schemas.microsoft.com/office/drawing/2014/main" id="{824DE388-E6C2-418E-990F-4F73B30298B3}"/>
              </a:ext>
            </a:extLst>
          </p:cNvPr>
          <p:cNvSpPr txBox="1">
            <a:spLocks noChangeArrowheads="1"/>
          </p:cNvSpPr>
          <p:nvPr/>
        </p:nvSpPr>
        <p:spPr bwMode="auto">
          <a:xfrm>
            <a:off x="742450" y="1556131"/>
            <a:ext cx="6007259"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solidFill>
                  <a:srgbClr val="C00000"/>
                </a:solidFill>
                <a:latin typeface="Calibri" panose="020F0502020204030204" pitchFamily="34" charset="0"/>
                <a:cs typeface="Calibri" panose="020F0502020204030204" pitchFamily="34" charset="0"/>
              </a:rPr>
              <a:t> VARCHAR2(20)</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BEGIN DBMS_OUTPUT.PUT_LINE('Mi </a:t>
            </a:r>
            <a:r>
              <a:rPr lang="en-US" sz="1600" b="1" dirty="0" err="1">
                <a:latin typeface="Calibri" panose="020F0502020204030204" pitchFamily="34" charset="0"/>
                <a:cs typeface="Calibri" panose="020F0502020204030204" pitchFamily="34" charset="0"/>
              </a:rPr>
              <a:t>nombre</a:t>
            </a:r>
            <a:r>
              <a:rPr lang="en-US" sz="1600" b="1" dirty="0">
                <a:latin typeface="Calibri" panose="020F0502020204030204" pitchFamily="34" charset="0"/>
                <a:cs typeface="Calibri" panose="020F0502020204030204" pitchFamily="34" charset="0"/>
              </a:rPr>
              <a:t> es: ' ||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latin typeface="Calibri" panose="020F0502020204030204" pitchFamily="34" charset="0"/>
                <a:cs typeface="Calibri" panose="020F0502020204030204" pitchFamily="34" charset="0"/>
              </a:rPr>
              <a:t> := 'Juan';</a:t>
            </a:r>
          </a:p>
          <a:p>
            <a:pPr>
              <a:defRPr/>
            </a:pPr>
            <a:r>
              <a:rPr lang="en-US" sz="1600" b="1" dirty="0">
                <a:latin typeface="Calibri" panose="020F0502020204030204" pitchFamily="34" charset="0"/>
                <a:cs typeface="Calibri" panose="020F0502020204030204" pitchFamily="34" charset="0"/>
              </a:rPr>
              <a:t>  DBMS_OUTPUT.PUT_LINE('Mi </a:t>
            </a:r>
            <a:r>
              <a:rPr lang="en-US" sz="1600" b="1" dirty="0" err="1">
                <a:latin typeface="Calibri" panose="020F0502020204030204" pitchFamily="34" charset="0"/>
                <a:cs typeface="Calibri" panose="020F0502020204030204" pitchFamily="34" charset="0"/>
              </a:rPr>
              <a:t>nombre</a:t>
            </a:r>
            <a:r>
              <a:rPr lang="en-US" sz="1600" b="1" dirty="0">
                <a:latin typeface="Calibri" panose="020F0502020204030204" pitchFamily="34" charset="0"/>
                <a:cs typeface="Calibri" panose="020F0502020204030204" pitchFamily="34" charset="0"/>
              </a:rPr>
              <a:t> es: ' ||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Interfaz de usuario gráfica, Texto, Aplicación&#10;&#10;Descripción generada automáticamente">
            <a:extLst>
              <a:ext uri="{FF2B5EF4-FFF2-40B4-BE49-F238E27FC236}">
                <a16:creationId xmlns:a16="http://schemas.microsoft.com/office/drawing/2014/main" id="{5F59F581-E0F3-4C5E-B1F9-9D0723C7657D}"/>
              </a:ext>
            </a:extLst>
          </p:cNvPr>
          <p:cNvPicPr>
            <a:picLocks noChangeAspect="1"/>
          </p:cNvPicPr>
          <p:nvPr/>
        </p:nvPicPr>
        <p:blipFill>
          <a:blip r:embed="rId3"/>
          <a:stretch>
            <a:fillRect/>
          </a:stretch>
        </p:blipFill>
        <p:spPr>
          <a:xfrm>
            <a:off x="6929498" y="1796881"/>
            <a:ext cx="2058090" cy="1271173"/>
          </a:xfrm>
          <a:prstGeom prst="rect">
            <a:avLst/>
          </a:prstGeom>
        </p:spPr>
      </p:pic>
      <p:sp>
        <p:nvSpPr>
          <p:cNvPr id="11" name="Text Box 5">
            <a:extLst>
              <a:ext uri="{FF2B5EF4-FFF2-40B4-BE49-F238E27FC236}">
                <a16:creationId xmlns:a16="http://schemas.microsoft.com/office/drawing/2014/main" id="{CD18899C-A2EA-416E-B464-C4630682DDAF}"/>
              </a:ext>
            </a:extLst>
          </p:cNvPr>
          <p:cNvSpPr txBox="1">
            <a:spLocks noChangeArrowheads="1"/>
          </p:cNvSpPr>
          <p:nvPr/>
        </p:nvSpPr>
        <p:spPr bwMode="auto">
          <a:xfrm>
            <a:off x="726410" y="3946415"/>
            <a:ext cx="602330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DECLARE</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solidFill>
                  <a:srgbClr val="C00000"/>
                </a:solidFill>
                <a:latin typeface="Calibri" panose="020F0502020204030204" pitchFamily="34" charset="0"/>
                <a:cs typeface="Calibri" panose="020F0502020204030204" pitchFamily="34" charset="0"/>
              </a:rPr>
              <a:t> VARCHAR2(20):= 'Juan'</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BEGIN</a:t>
            </a:r>
          </a:p>
          <a:p>
            <a:pPr>
              <a:defRPr/>
            </a:pPr>
            <a:r>
              <a:rPr lang="en-US" sz="1600" b="1" dirty="0">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latin typeface="Calibri" panose="020F0502020204030204" pitchFamily="34" charset="0"/>
                <a:cs typeface="Calibri" panose="020F0502020204030204" pitchFamily="34" charset="0"/>
              </a:rPr>
              <a:t>:= 'Roberto';</a:t>
            </a:r>
          </a:p>
          <a:p>
            <a:pPr>
              <a:defRPr/>
            </a:pPr>
            <a:r>
              <a:rPr lang="en-US" sz="1600" b="1" dirty="0">
                <a:latin typeface="Calibri" panose="020F0502020204030204" pitchFamily="34" charset="0"/>
                <a:cs typeface="Calibri" panose="020F0502020204030204" pitchFamily="34" charset="0"/>
              </a:rPr>
              <a:t>  DBMS_OUTPUT.PUT_LINE('Mi </a:t>
            </a:r>
            <a:r>
              <a:rPr lang="en-US" sz="1600" b="1" dirty="0" err="1">
                <a:latin typeface="Calibri" panose="020F0502020204030204" pitchFamily="34" charset="0"/>
                <a:cs typeface="Calibri" panose="020F0502020204030204" pitchFamily="34" charset="0"/>
              </a:rPr>
              <a:t>nombre</a:t>
            </a:r>
            <a:r>
              <a:rPr lang="en-US" sz="1600" b="1" dirty="0">
                <a:latin typeface="Calibri" panose="020F0502020204030204" pitchFamily="34" charset="0"/>
                <a:cs typeface="Calibri" panose="020F0502020204030204" pitchFamily="34" charset="0"/>
              </a:rPr>
              <a:t> es: ' || </a:t>
            </a:r>
            <a:r>
              <a:rPr lang="en-US" sz="1600" b="1" dirty="0" err="1">
                <a:solidFill>
                  <a:srgbClr val="C00000"/>
                </a:solidFill>
                <a:latin typeface="Calibri" panose="020F0502020204030204" pitchFamily="34" charset="0"/>
                <a:cs typeface="Calibri" panose="020F0502020204030204" pitchFamily="34" charset="0"/>
              </a:rPr>
              <a:t>v_minombre</a:t>
            </a:r>
            <a:r>
              <a:rPr lang="en-US" sz="1600" b="1" dirty="0">
                <a:latin typeface="Calibri" panose="020F0502020204030204" pitchFamily="34" charset="0"/>
                <a:cs typeface="Calibri" panose="020F0502020204030204" pitchFamily="34" charset="0"/>
              </a:rPr>
              <a:t>);</a:t>
            </a:r>
          </a:p>
          <a:p>
            <a:pPr>
              <a:defRPr/>
            </a:pPr>
            <a:r>
              <a:rPr lang="en-US" sz="1600" b="1" dirty="0">
                <a:latin typeface="Calibri" panose="020F0502020204030204" pitchFamily="34" charset="0"/>
                <a:cs typeface="Calibri" panose="020F0502020204030204" pitchFamily="34" charset="0"/>
              </a:rPr>
              <a:t>END; </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8" name="Imagen 7" descr="Interfaz de usuario gráfica, Texto, Aplicación&#10;&#10;Descripción generada automáticamente">
            <a:extLst>
              <a:ext uri="{FF2B5EF4-FFF2-40B4-BE49-F238E27FC236}">
                <a16:creationId xmlns:a16="http://schemas.microsoft.com/office/drawing/2014/main" id="{6B1CE167-D6B3-46C3-8D5C-CFE0C596B2B4}"/>
              </a:ext>
            </a:extLst>
          </p:cNvPr>
          <p:cNvPicPr>
            <a:picLocks noChangeAspect="1"/>
          </p:cNvPicPr>
          <p:nvPr/>
        </p:nvPicPr>
        <p:blipFill>
          <a:blip r:embed="rId4"/>
          <a:stretch>
            <a:fillRect/>
          </a:stretch>
        </p:blipFill>
        <p:spPr>
          <a:xfrm>
            <a:off x="6887114" y="4225903"/>
            <a:ext cx="2142857" cy="980952"/>
          </a:xfrm>
          <a:prstGeom prst="rect">
            <a:avLst/>
          </a:prstGeom>
        </p:spPr>
      </p:pic>
    </p:spTree>
    <p:extLst>
      <p:ext uri="{BB962C8B-B14F-4D97-AF65-F5344CB8AC3E}">
        <p14:creationId xmlns:p14="http://schemas.microsoft.com/office/powerpoint/2010/main" val="307247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8215" y="212725"/>
            <a:ext cx="4693084" cy="813000"/>
          </a:xfrm>
        </p:spPr>
        <p:txBody>
          <a:bodyPr/>
          <a:lstStyle/>
          <a:p>
            <a:pPr lvl="0" defTabSz="457200">
              <a:defRPr/>
            </a:pPr>
            <a:r>
              <a:rPr lang="es-CL" sz="2800" b="1" dirty="0">
                <a:solidFill>
                  <a:prstClr val="white"/>
                </a:solidFill>
                <a:latin typeface="Calibri"/>
              </a:rPr>
              <a:t>Consideraciones al Declarar e Inicializar Variables PL/SQL</a:t>
            </a:r>
          </a:p>
        </p:txBody>
      </p:sp>
      <p:pic>
        <p:nvPicPr>
          <p:cNvPr id="4" name="Imagen 3">
            <a:extLst>
              <a:ext uri="{FF2B5EF4-FFF2-40B4-BE49-F238E27FC236}">
                <a16:creationId xmlns:a16="http://schemas.microsoft.com/office/drawing/2014/main" id="{76D44EF8-5F3A-4597-B7AB-7D2E31C947DD}"/>
              </a:ext>
            </a:extLst>
          </p:cNvPr>
          <p:cNvPicPr>
            <a:picLocks noChangeAspect="1"/>
          </p:cNvPicPr>
          <p:nvPr/>
        </p:nvPicPr>
        <p:blipFill>
          <a:blip r:embed="rId3"/>
          <a:stretch>
            <a:fillRect/>
          </a:stretch>
        </p:blipFill>
        <p:spPr>
          <a:xfrm>
            <a:off x="826093" y="1167794"/>
            <a:ext cx="7491813" cy="5604464"/>
          </a:xfrm>
          <a:prstGeom prst="rect">
            <a:avLst/>
          </a:prstGeom>
        </p:spPr>
      </p:pic>
    </p:spTree>
    <p:extLst>
      <p:ext uri="{BB962C8B-B14F-4D97-AF65-F5344CB8AC3E}">
        <p14:creationId xmlns:p14="http://schemas.microsoft.com/office/powerpoint/2010/main" val="230347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3335" y="212725"/>
            <a:ext cx="4500582" cy="813000"/>
          </a:xfrm>
        </p:spPr>
        <p:txBody>
          <a:bodyPr/>
          <a:lstStyle/>
          <a:p>
            <a:pPr lvl="0" defTabSz="457200">
              <a:defRPr/>
            </a:pPr>
            <a:r>
              <a:rPr lang="es-CL" sz="2800" b="1" dirty="0">
                <a:solidFill>
                  <a:prstClr val="white"/>
                </a:solidFill>
                <a:latin typeface="Calibri"/>
              </a:rPr>
              <a:t>Tipos de Variables PL/SQL</a:t>
            </a:r>
          </a:p>
        </p:txBody>
      </p:sp>
      <p:pic>
        <p:nvPicPr>
          <p:cNvPr id="5" name="Imagen 4">
            <a:extLst>
              <a:ext uri="{FF2B5EF4-FFF2-40B4-BE49-F238E27FC236}">
                <a16:creationId xmlns:a16="http://schemas.microsoft.com/office/drawing/2014/main" id="{B766CDAB-7997-42ED-BBE5-FA9523657DA8}"/>
              </a:ext>
            </a:extLst>
          </p:cNvPr>
          <p:cNvPicPr>
            <a:picLocks noChangeAspect="1"/>
          </p:cNvPicPr>
          <p:nvPr/>
        </p:nvPicPr>
        <p:blipFill>
          <a:blip r:embed="rId3"/>
          <a:stretch>
            <a:fillRect/>
          </a:stretch>
        </p:blipFill>
        <p:spPr>
          <a:xfrm>
            <a:off x="0" y="1493198"/>
            <a:ext cx="9144000" cy="4737884"/>
          </a:xfrm>
          <a:prstGeom prst="rect">
            <a:avLst/>
          </a:prstGeom>
        </p:spPr>
      </p:pic>
    </p:spTree>
    <p:extLst>
      <p:ext uri="{BB962C8B-B14F-4D97-AF65-F5344CB8AC3E}">
        <p14:creationId xmlns:p14="http://schemas.microsoft.com/office/powerpoint/2010/main" val="203911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1"/>
            <a:ext cx="5995800" cy="867250"/>
          </a:xfrm>
        </p:spPr>
        <p:txBody>
          <a:bodyPr anchor="ctr" anchorCtr="0"/>
          <a:lstStyle/>
          <a:p>
            <a:r>
              <a:rPr lang="es-ES_tradnl" sz="4800" b="1" dirty="0"/>
              <a:t>Variables Escalares</a:t>
            </a:r>
          </a:p>
        </p:txBody>
      </p:sp>
    </p:spTree>
    <p:extLst>
      <p:ext uri="{BB962C8B-B14F-4D97-AF65-F5344CB8AC3E}">
        <p14:creationId xmlns:p14="http://schemas.microsoft.com/office/powerpoint/2010/main" val="167984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Tipo de Dato Escalar</a:t>
            </a:r>
          </a:p>
        </p:txBody>
      </p:sp>
      <p:sp>
        <p:nvSpPr>
          <p:cNvPr id="4" name="Rectángulo redondeado 4">
            <a:extLst>
              <a:ext uri="{FF2B5EF4-FFF2-40B4-BE49-F238E27FC236}">
                <a16:creationId xmlns:a16="http://schemas.microsoft.com/office/drawing/2014/main" id="{BA73677F-B674-42A6-9BC6-14E2B43F548C}"/>
              </a:ext>
            </a:extLst>
          </p:cNvPr>
          <p:cNvSpPr/>
          <p:nvPr/>
        </p:nvSpPr>
        <p:spPr>
          <a:xfrm>
            <a:off x="1450857" y="1158751"/>
            <a:ext cx="2340000" cy="1944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ea typeface="+mn-ea"/>
                <a:cs typeface="Arial" panose="020B0604020202020204" pitchFamily="34" charset="0"/>
              </a:rPr>
              <a:t>Tienen un tipo de dato que especifica el formato de almacenamiento y rango válido de valores</a:t>
            </a:r>
          </a:p>
        </p:txBody>
      </p:sp>
      <p:sp>
        <p:nvSpPr>
          <p:cNvPr id="5" name="Rectángulo redondeado 4">
            <a:extLst>
              <a:ext uri="{FF2B5EF4-FFF2-40B4-BE49-F238E27FC236}">
                <a16:creationId xmlns:a16="http://schemas.microsoft.com/office/drawing/2014/main" id="{D9EFC503-945D-47BC-9C84-8CC84704909C}"/>
              </a:ext>
            </a:extLst>
          </p:cNvPr>
          <p:cNvSpPr/>
          <p:nvPr/>
        </p:nvSpPr>
        <p:spPr>
          <a:xfrm>
            <a:off x="4875934" y="1158751"/>
            <a:ext cx="2340000" cy="1944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Pueden ser clasificados en cuatro categorías: </a:t>
            </a:r>
            <a:r>
              <a:rPr lang="es-MX" sz="1800" b="1" kern="1200" dirty="0" err="1">
                <a:solidFill>
                  <a:srgbClr val="FFFFFF"/>
                </a:solidFill>
                <a:latin typeface="Calibri"/>
                <a:cs typeface="Arial" panose="020B0604020202020204" pitchFamily="34" charset="0"/>
              </a:rPr>
              <a:t>Caracter</a:t>
            </a:r>
            <a:r>
              <a:rPr lang="es-MX" sz="1800" b="1" kern="1200" dirty="0">
                <a:solidFill>
                  <a:srgbClr val="FFFFFF"/>
                </a:solidFill>
                <a:latin typeface="Calibri"/>
                <a:cs typeface="Arial" panose="020B0604020202020204" pitchFamily="34" charset="0"/>
              </a:rPr>
              <a:t>, Número, Fecha, y Booleano</a:t>
            </a:r>
            <a:endParaRPr lang="es-CL" sz="1800" b="1" kern="1200" dirty="0">
              <a:solidFill>
                <a:srgbClr val="FFFFFF"/>
              </a:solidFill>
              <a:latin typeface="Calibri"/>
              <a:cs typeface="Arial" panose="020B0604020202020204" pitchFamily="34" charset="0"/>
            </a:endParaRPr>
          </a:p>
        </p:txBody>
      </p:sp>
      <p:pic>
        <p:nvPicPr>
          <p:cNvPr id="2" name="Imagen 1">
            <a:extLst>
              <a:ext uri="{FF2B5EF4-FFF2-40B4-BE49-F238E27FC236}">
                <a16:creationId xmlns:a16="http://schemas.microsoft.com/office/drawing/2014/main" id="{365451AF-C5BC-4D1C-AFC0-CA6B19FDB26E}"/>
              </a:ext>
            </a:extLst>
          </p:cNvPr>
          <p:cNvPicPr>
            <a:picLocks noChangeAspect="1"/>
          </p:cNvPicPr>
          <p:nvPr/>
        </p:nvPicPr>
        <p:blipFill>
          <a:blip r:embed="rId3"/>
          <a:stretch>
            <a:fillRect/>
          </a:stretch>
        </p:blipFill>
        <p:spPr>
          <a:xfrm>
            <a:off x="2081568" y="3411057"/>
            <a:ext cx="4980864" cy="3164098"/>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Tipos de Datos Escalares más Usados</a:t>
            </a:r>
          </a:p>
        </p:txBody>
      </p:sp>
      <p:pic>
        <p:nvPicPr>
          <p:cNvPr id="5" name="Imagen 4">
            <a:extLst>
              <a:ext uri="{FF2B5EF4-FFF2-40B4-BE49-F238E27FC236}">
                <a16:creationId xmlns:a16="http://schemas.microsoft.com/office/drawing/2014/main" id="{7423E697-493E-499E-B526-A16D6489E106}"/>
              </a:ext>
            </a:extLst>
          </p:cNvPr>
          <p:cNvPicPr>
            <a:picLocks noChangeAspect="1"/>
          </p:cNvPicPr>
          <p:nvPr/>
        </p:nvPicPr>
        <p:blipFill>
          <a:blip r:embed="rId3"/>
          <a:stretch>
            <a:fillRect/>
          </a:stretch>
        </p:blipFill>
        <p:spPr>
          <a:xfrm>
            <a:off x="120315" y="1442945"/>
            <a:ext cx="8939463" cy="4918384"/>
          </a:xfrm>
          <a:prstGeom prst="rect">
            <a:avLst/>
          </a:prstGeom>
        </p:spPr>
      </p:pic>
    </p:spTree>
    <p:extLst>
      <p:ext uri="{BB962C8B-B14F-4D97-AF65-F5344CB8AC3E}">
        <p14:creationId xmlns:p14="http://schemas.microsoft.com/office/powerpoint/2010/main" val="236589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Declaración de Variables Escalares</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6" name="Text Box 5">
            <a:extLst>
              <a:ext uri="{FF2B5EF4-FFF2-40B4-BE49-F238E27FC236}">
                <a16:creationId xmlns:a16="http://schemas.microsoft.com/office/drawing/2014/main" id="{5A1B46D5-293F-4D3B-8263-1BC45CC3D595}"/>
              </a:ext>
            </a:extLst>
          </p:cNvPr>
          <p:cNvSpPr txBox="1">
            <a:spLocks noChangeArrowheads="1"/>
          </p:cNvSpPr>
          <p:nvPr/>
        </p:nvSpPr>
        <p:spPr bwMode="auto">
          <a:xfrm>
            <a:off x="1295908" y="1520032"/>
            <a:ext cx="6993853"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v_trabajo_emp</a:t>
            </a:r>
            <a:r>
              <a:rPr lang="en-US" sz="1600" b="1" kern="1200" dirty="0">
                <a:latin typeface="Calibri" panose="020F0502020204030204" pitchFamily="34" charset="0"/>
                <a:ea typeface="+mn-ea"/>
                <a:cs typeface="Calibri" panose="020F0502020204030204" pitchFamily="34" charset="0"/>
              </a:rPr>
              <a:t>      VARCHAR2(9);</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v_cont_loop</a:t>
            </a:r>
            <a:r>
              <a:rPr lang="en-US" sz="1600" b="1" kern="1200" dirty="0">
                <a:latin typeface="Calibri" panose="020F0502020204030204" pitchFamily="34" charset="0"/>
                <a:ea typeface="+mn-ea"/>
                <a:cs typeface="Calibri" panose="020F0502020204030204" pitchFamily="34" charset="0"/>
              </a:rPr>
              <a:t>          BINARY_INTEGER := 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v_dept_total_sal</a:t>
            </a:r>
            <a:r>
              <a:rPr lang="en-US" sz="1600" b="1" kern="1200" dirty="0">
                <a:latin typeface="Calibri" panose="020F0502020204030204" pitchFamily="34" charset="0"/>
                <a:ea typeface="+mn-ea"/>
                <a:cs typeface="Calibri" panose="020F0502020204030204" pitchFamily="34" charset="0"/>
              </a:rPr>
              <a:t>   NUMBER(9,2) := 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v_fecha_orden</a:t>
            </a:r>
            <a:r>
              <a:rPr lang="en-US" sz="1600" b="1" kern="1200" dirty="0">
                <a:latin typeface="Calibri" panose="020F0502020204030204" pitchFamily="34" charset="0"/>
                <a:ea typeface="+mn-ea"/>
                <a:cs typeface="Calibri" panose="020F0502020204030204" pitchFamily="34" charset="0"/>
              </a:rPr>
              <a:t>      DATE := SYSDATE + 7;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c_porc_impto</a:t>
            </a:r>
            <a:r>
              <a:rPr lang="en-US" sz="1600" b="1" kern="1200" dirty="0">
                <a:latin typeface="Calibri" panose="020F0502020204030204" pitchFamily="34" charset="0"/>
                <a:ea typeface="+mn-ea"/>
                <a:cs typeface="Calibri" panose="020F0502020204030204" pitchFamily="34" charset="0"/>
              </a:rPr>
              <a:t>        CONSTANT NUMBER(3,2) := 8.25;</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v_valido</a:t>
            </a:r>
            <a:r>
              <a:rPr lang="en-US" sz="1600" b="1" kern="1200" dirty="0">
                <a:latin typeface="Calibri" panose="020F0502020204030204" pitchFamily="34" charset="0"/>
                <a:ea typeface="+mn-ea"/>
                <a:cs typeface="Calibri" panose="020F0502020204030204" pitchFamily="34" charset="0"/>
              </a:rPr>
              <a:t>	               BOOLEAN NOT NULL := TRUE;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Text Box 5">
            <a:extLst>
              <a:ext uri="{FF2B5EF4-FFF2-40B4-BE49-F238E27FC236}">
                <a16:creationId xmlns:a16="http://schemas.microsoft.com/office/drawing/2014/main" id="{D9B8B872-167E-4537-8488-B0D7CA7FE828}"/>
              </a:ext>
            </a:extLst>
          </p:cNvPr>
          <p:cNvSpPr txBox="1">
            <a:spLocks noChangeArrowheads="1"/>
          </p:cNvSpPr>
          <p:nvPr/>
        </p:nvSpPr>
        <p:spPr bwMode="auto">
          <a:xfrm>
            <a:off x="1327995" y="4427669"/>
            <a:ext cx="6993853" cy="206210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v_nombre_emp</a:t>
            </a:r>
            <a:r>
              <a:rPr lang="en-US" sz="1600" b="1" kern="1200" dirty="0">
                <a:latin typeface="Calibri" panose="020F0502020204030204" pitchFamily="34" charset="0"/>
                <a:ea typeface="+mn-ea"/>
                <a:cs typeface="Calibri" panose="020F0502020204030204" pitchFamily="34" charset="0"/>
              </a:rPr>
              <a:t>    VARCHAR2(50);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v_max_salario</a:t>
            </a:r>
            <a:r>
              <a:rPr lang="en-US" sz="1600" b="1" kern="1200" dirty="0">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v_min_salario</a:t>
            </a:r>
            <a:r>
              <a:rPr lang="en-US" sz="1600" b="1" kern="1200" dirty="0">
                <a:latin typeface="Calibri" panose="020F0502020204030204" pitchFamily="34" charset="0"/>
                <a:ea typeface="+mn-ea"/>
                <a:cs typeface="Calibri" panose="020F0502020204030204" pitchFamily="34" charset="0"/>
              </a:rPr>
              <a:t>        NUMBER(7);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v_tot_emp_depto</a:t>
            </a:r>
            <a:r>
              <a:rPr lang="en-US" sz="1600" b="1" kern="1200" dirty="0">
                <a:latin typeface="Calibri" panose="020F0502020204030204" pitchFamily="34" charset="0"/>
                <a:ea typeface="+mn-ea"/>
                <a:cs typeface="Calibri" panose="020F0502020204030204" pitchFamily="34" charset="0"/>
              </a:rPr>
              <a:t> NUMBER(3):=0;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v_nom_depto</a:t>
            </a:r>
            <a:r>
              <a:rPr lang="en-US" sz="1600" b="1" kern="1200" dirty="0">
                <a:latin typeface="Calibri" panose="020F0502020204030204" pitchFamily="34" charset="0"/>
                <a:ea typeface="+mn-ea"/>
                <a:cs typeface="Calibri" panose="020F0502020204030204" pitchFamily="34" charset="0"/>
              </a:rPr>
              <a:t>         VARCHAR2(30):='IT_PROG';</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85868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Uso de atributo %TYPE para declarar Variables Escalares</a:t>
            </a: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2208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5" name="Rectángulo redondeado 4">
            <a:extLst>
              <a:ext uri="{FF2B5EF4-FFF2-40B4-BE49-F238E27FC236}">
                <a16:creationId xmlns:a16="http://schemas.microsoft.com/office/drawing/2014/main" id="{37A94D3E-6187-45EE-A1B5-D68E2861C7BF}"/>
              </a:ext>
            </a:extLst>
          </p:cNvPr>
          <p:cNvSpPr/>
          <p:nvPr/>
        </p:nvSpPr>
        <p:spPr>
          <a:xfrm>
            <a:off x="1788265" y="1147544"/>
            <a:ext cx="2387668" cy="2160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ea typeface="+mn-ea"/>
                <a:cs typeface="Arial" panose="020B0604020202020204" pitchFamily="34" charset="0"/>
              </a:rPr>
              <a:t>Se utiliza para declarar una variable de acuerdo a la definición de la columna de una tabla de la base de datos o de otra variable declarada</a:t>
            </a:r>
            <a:endParaRPr kumimoji="0" lang="es-CL" sz="1800" b="1" i="0" u="none" strike="noStrike" kern="1200" cap="none" spc="0" normalizeH="0" baseline="0" noProof="0" dirty="0">
              <a:ln>
                <a:noFill/>
              </a:ln>
              <a:solidFill>
                <a:srgbClr val="FFFFFF"/>
              </a:solidFill>
              <a:effectLst/>
              <a:uLnTx/>
              <a:uFillTx/>
              <a:latin typeface="Calibri"/>
              <a:ea typeface="+mn-ea"/>
              <a:cs typeface="Arial" panose="020B0604020202020204" pitchFamily="34" charset="0"/>
            </a:endParaRPr>
          </a:p>
        </p:txBody>
      </p:sp>
      <p:sp>
        <p:nvSpPr>
          <p:cNvPr id="7" name="Rectángulo redondeado 4">
            <a:extLst>
              <a:ext uri="{FF2B5EF4-FFF2-40B4-BE49-F238E27FC236}">
                <a16:creationId xmlns:a16="http://schemas.microsoft.com/office/drawing/2014/main" id="{5B5CBAFF-C097-4639-BF15-4BF242980531}"/>
              </a:ext>
            </a:extLst>
          </p:cNvPr>
          <p:cNvSpPr/>
          <p:nvPr/>
        </p:nvSpPr>
        <p:spPr>
          <a:xfrm>
            <a:off x="4771121" y="1147544"/>
            <a:ext cx="2387668" cy="2160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ea typeface="+mn-ea"/>
                <a:cs typeface="Arial" panose="020B0604020202020204" pitchFamily="34" charset="0"/>
              </a:rPr>
              <a:t>Debe tener como prefijo el nombre de tabla y columna de la base de datos o el nombre de la variable declarada</a:t>
            </a:r>
          </a:p>
        </p:txBody>
      </p:sp>
      <p:sp>
        <p:nvSpPr>
          <p:cNvPr id="8" name="Text Box 5">
            <a:extLst>
              <a:ext uri="{FF2B5EF4-FFF2-40B4-BE49-F238E27FC236}">
                <a16:creationId xmlns:a16="http://schemas.microsoft.com/office/drawing/2014/main" id="{97E69BDB-892E-40B6-ABE1-B4482245C5A4}"/>
              </a:ext>
            </a:extLst>
          </p:cNvPr>
          <p:cNvSpPr txBox="1">
            <a:spLocks noChangeArrowheads="1"/>
          </p:cNvSpPr>
          <p:nvPr/>
        </p:nvSpPr>
        <p:spPr bwMode="auto">
          <a:xfrm>
            <a:off x="1259632" y="3789923"/>
            <a:ext cx="7273180"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identificador    </a:t>
            </a:r>
            <a:r>
              <a:rPr lang="es-MX" sz="1600" b="1" i="1" kern="1200" dirty="0" err="1">
                <a:solidFill>
                  <a:sysClr val="windowText" lastClr="000000"/>
                </a:solidFill>
                <a:latin typeface="Calibri"/>
                <a:ea typeface="+mn-ea"/>
                <a:cs typeface="Arial" pitchFamily="34" charset="0"/>
              </a:rPr>
              <a:t>tabla.nombre_columna</a:t>
            </a:r>
            <a:r>
              <a:rPr lang="es-MX" sz="1600" b="1" kern="1200" dirty="0" err="1">
                <a:solidFill>
                  <a:sysClr val="windowText" lastClr="000000"/>
                </a:solidFill>
                <a:latin typeface="Calibri"/>
                <a:ea typeface="+mn-ea"/>
                <a:cs typeface="Arial" pitchFamily="34" charset="0"/>
              </a:rPr>
              <a:t>%TYPE</a:t>
            </a:r>
            <a:r>
              <a:rPr lang="es-MX" sz="1600" b="1" i="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i="1" kern="1200" dirty="0" err="1">
                <a:solidFill>
                  <a:sysClr val="windowText" lastClr="000000"/>
                </a:solidFill>
                <a:latin typeface="Calibri"/>
                <a:ea typeface="+mn-ea"/>
                <a:cs typeface="Arial" pitchFamily="34" charset="0"/>
              </a:rPr>
              <a:t>Identifcador</a:t>
            </a:r>
            <a:r>
              <a:rPr lang="es-MX" sz="1600" b="1" i="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variable</a:t>
            </a:r>
            <a:r>
              <a:rPr lang="es-MX" sz="1600" b="1" kern="1200" dirty="0" err="1">
                <a:solidFill>
                  <a:sysClr val="windowText" lastClr="000000"/>
                </a:solidFill>
                <a:latin typeface="Calibri"/>
                <a:ea typeface="+mn-ea"/>
                <a:cs typeface="Arial" pitchFamily="34" charset="0"/>
              </a:rPr>
              <a:t>%TYPE</a:t>
            </a:r>
            <a:r>
              <a:rPr lang="es-MX" sz="1600" b="1" i="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9" name="Text Box 5">
            <a:extLst>
              <a:ext uri="{FF2B5EF4-FFF2-40B4-BE49-F238E27FC236}">
                <a16:creationId xmlns:a16="http://schemas.microsoft.com/office/drawing/2014/main" id="{627BB2EC-563C-4D63-8FC9-98811BC5C4EC}"/>
              </a:ext>
            </a:extLst>
          </p:cNvPr>
          <p:cNvSpPr txBox="1">
            <a:spLocks noChangeArrowheads="1"/>
          </p:cNvSpPr>
          <p:nvPr/>
        </p:nvSpPr>
        <p:spPr bwMode="auto">
          <a:xfrm>
            <a:off x="1276321" y="5178069"/>
            <a:ext cx="7273180" cy="1569660"/>
          </a:xfrm>
          <a:prstGeom prst="rect">
            <a:avLst/>
          </a:prstGeom>
          <a:solidFill>
            <a:srgbClr val="FFC000"/>
          </a:solidFill>
          <a:ln w="22225">
            <a:solidFill>
              <a:schemeClr val="tx1"/>
            </a:solidFill>
            <a:miter lim="800000"/>
            <a:headEnd/>
            <a:tailEnd/>
          </a:ln>
          <a:scene3d>
            <a:camera prst="orthographicFront"/>
            <a:lightRig rig="threePt" dir="t"/>
          </a:scene3d>
          <a:sp3d>
            <a:bevelT w="165100" prst="coolSlant"/>
            <a:bevelB/>
          </a:sp3d>
        </p:spPr>
        <p:txBody>
          <a:bodyPr wrap="square">
            <a:spAutoFit/>
          </a:bodyPr>
          <a:lstStyle/>
          <a:p>
            <a:endParaRPr lang="es-MX" sz="800" dirty="0">
              <a:latin typeface="Arial Black" pitchFamily="34" charset="0"/>
            </a:endParaRPr>
          </a:p>
          <a:p>
            <a:r>
              <a:rPr lang="en-US" sz="1600" b="1" dirty="0">
                <a:solidFill>
                  <a:srgbClr val="000000"/>
                </a:solidFill>
                <a:latin typeface="Calibri" panose="020F0502020204030204" pitchFamily="34" charset="0"/>
                <a:cs typeface="Calibri" panose="020F0502020204030204" pitchFamily="34" charset="0"/>
              </a:rPr>
              <a:t>DECLARE</a:t>
            </a:r>
          </a:p>
          <a:p>
            <a:r>
              <a:rPr lang="en-US" sz="1600" b="1" dirty="0">
                <a:solidFill>
                  <a:srgbClr val="000000"/>
                </a:solidFill>
                <a:latin typeface="Calibri" panose="020F0502020204030204" pitchFamily="34" charset="0"/>
                <a:cs typeface="Calibri" panose="020F0502020204030204" pitchFamily="34" charset="0"/>
              </a:rPr>
              <a:t> </a:t>
            </a:r>
            <a:r>
              <a:rPr lang="en-US" sz="1600" b="1" dirty="0" err="1">
                <a:solidFill>
                  <a:srgbClr val="008000"/>
                </a:solidFill>
                <a:latin typeface="Calibri" panose="020F0502020204030204" pitchFamily="34" charset="0"/>
                <a:cs typeface="Calibri" panose="020F0502020204030204" pitchFamily="34" charset="0"/>
              </a:rPr>
              <a:t>v_emp_apellido</a:t>
            </a:r>
            <a:r>
              <a:rPr lang="en-US" sz="1600" b="1" dirty="0">
                <a:solidFill>
                  <a:srgbClr val="B8003D"/>
                </a:solidFill>
                <a:latin typeface="Calibri" panose="020F0502020204030204" pitchFamily="34" charset="0"/>
                <a:cs typeface="Calibri" panose="020F0502020204030204" pitchFamily="34" charset="0"/>
              </a:rPr>
              <a:t>  </a:t>
            </a:r>
            <a:r>
              <a:rPr lang="en-US" sz="1600" b="1" dirty="0" err="1">
                <a:solidFill>
                  <a:srgbClr val="C00000"/>
                </a:solidFill>
                <a:latin typeface="Calibri" panose="020F0502020204030204" pitchFamily="34" charset="0"/>
                <a:cs typeface="Calibri" panose="020F0502020204030204" pitchFamily="34" charset="0"/>
              </a:rPr>
              <a:t>employees.last_name%TYPE</a:t>
            </a:r>
            <a:r>
              <a:rPr lang="en-US" sz="1600" b="1" dirty="0">
                <a:solidFill>
                  <a:srgbClr val="000000"/>
                </a:solidFill>
                <a:latin typeface="Calibri" panose="020F0502020204030204" pitchFamily="34" charset="0"/>
                <a:cs typeface="Calibri" panose="020F0502020204030204" pitchFamily="34" charset="0"/>
              </a:rPr>
              <a:t>; </a:t>
            </a:r>
            <a:endParaRPr lang="en-US" sz="1600" b="1" dirty="0">
              <a:solidFill>
                <a:srgbClr val="990033"/>
              </a:solidFill>
              <a:latin typeface="Calibri" panose="020F0502020204030204" pitchFamily="34" charset="0"/>
              <a:cs typeface="Calibri" panose="020F0502020204030204" pitchFamily="34" charset="0"/>
            </a:endParaRPr>
          </a:p>
          <a:p>
            <a:r>
              <a:rPr lang="en-US" sz="1600" b="1" dirty="0">
                <a:solidFill>
                  <a:srgbClr val="000000"/>
                </a:solidFill>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v_balance</a:t>
            </a:r>
            <a:r>
              <a:rPr lang="en-US" sz="1600" b="1" dirty="0">
                <a:solidFill>
                  <a:srgbClr val="0000DE"/>
                </a:solidFill>
                <a:latin typeface="Calibri" panose="020F0502020204030204" pitchFamily="34" charset="0"/>
                <a:cs typeface="Calibri" panose="020F0502020204030204" pitchFamily="34" charset="0"/>
              </a:rPr>
              <a:t> </a:t>
            </a:r>
            <a:r>
              <a:rPr lang="en-US" sz="1600" b="1" dirty="0">
                <a:solidFill>
                  <a:srgbClr val="000000"/>
                </a:solidFill>
                <a:latin typeface="Calibri" panose="020F0502020204030204" pitchFamily="34" charset="0"/>
                <a:cs typeface="Calibri" panose="020F0502020204030204" pitchFamily="34" charset="0"/>
              </a:rPr>
              <a:t>            NUMBER(7,2);</a:t>
            </a:r>
          </a:p>
          <a:p>
            <a:r>
              <a:rPr lang="en-US" sz="1600" b="1" dirty="0">
                <a:solidFill>
                  <a:srgbClr val="000000"/>
                </a:solidFill>
                <a:latin typeface="Calibri" panose="020F0502020204030204" pitchFamily="34" charset="0"/>
                <a:cs typeface="Calibri" panose="020F0502020204030204" pitchFamily="34" charset="0"/>
              </a:rPr>
              <a:t> </a:t>
            </a:r>
            <a:r>
              <a:rPr lang="en-US" sz="1600" b="1" dirty="0" err="1">
                <a:solidFill>
                  <a:srgbClr val="4C004C"/>
                </a:solidFill>
                <a:latin typeface="Calibri" panose="020F0502020204030204" pitchFamily="34" charset="0"/>
                <a:cs typeface="Calibri" panose="020F0502020204030204" pitchFamily="34" charset="0"/>
              </a:rPr>
              <a:t>v_min_balance</a:t>
            </a:r>
            <a:r>
              <a:rPr lang="en-US" sz="1600" b="1" dirty="0">
                <a:solidFill>
                  <a:srgbClr val="000000"/>
                </a:solidFill>
                <a:latin typeface="Calibri" panose="020F0502020204030204" pitchFamily="34" charset="0"/>
                <a:cs typeface="Calibri" panose="020F0502020204030204" pitchFamily="34" charset="0"/>
              </a:rPr>
              <a:t>    </a:t>
            </a:r>
            <a:r>
              <a:rPr lang="en-US" sz="1600" b="1" dirty="0" err="1">
                <a:solidFill>
                  <a:srgbClr val="0000DE"/>
                </a:solidFill>
                <a:latin typeface="Calibri" panose="020F0502020204030204" pitchFamily="34" charset="0"/>
                <a:cs typeface="Calibri" panose="020F0502020204030204" pitchFamily="34" charset="0"/>
              </a:rPr>
              <a:t>v_balance</a:t>
            </a:r>
            <a:r>
              <a:rPr lang="en-US" sz="1600" b="1" dirty="0">
                <a:solidFill>
                  <a:srgbClr val="0000DE"/>
                </a:solidFill>
                <a:latin typeface="Calibri" panose="020F0502020204030204" pitchFamily="34" charset="0"/>
                <a:cs typeface="Calibri" panose="020F0502020204030204" pitchFamily="34" charset="0"/>
              </a:rPr>
              <a:t> </a:t>
            </a:r>
            <a:r>
              <a:rPr lang="en-US" sz="1600" b="1" dirty="0">
                <a:solidFill>
                  <a:srgbClr val="C00000"/>
                </a:solidFill>
                <a:latin typeface="Calibri" panose="020F0502020204030204" pitchFamily="34" charset="0"/>
                <a:cs typeface="Calibri" panose="020F0502020204030204" pitchFamily="34" charset="0"/>
              </a:rPr>
              <a:t>%TYPE </a:t>
            </a:r>
            <a:r>
              <a:rPr lang="en-US" sz="1600" b="1" dirty="0">
                <a:solidFill>
                  <a:srgbClr val="000000"/>
                </a:solidFill>
                <a:latin typeface="Calibri" panose="020F0502020204030204" pitchFamily="34" charset="0"/>
                <a:cs typeface="Calibri" panose="020F0502020204030204" pitchFamily="34" charset="0"/>
              </a:rPr>
              <a:t>:= 1000;</a:t>
            </a:r>
          </a:p>
          <a:p>
            <a:r>
              <a:rPr lang="en-US" sz="1600" b="1" dirty="0">
                <a:solidFill>
                  <a:srgbClr val="000000"/>
                </a:solidFill>
                <a:latin typeface="Calibri" panose="020F0502020204030204" pitchFamily="34" charset="0"/>
                <a:cs typeface="Calibri" panose="020F0502020204030204" pitchFamily="34" charset="0"/>
              </a:rPr>
              <a:t>...</a:t>
            </a:r>
          </a:p>
          <a:p>
            <a:endParaRPr lang="en-US" sz="800" b="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390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63994" y="212725"/>
            <a:ext cx="4411954" cy="813000"/>
          </a:xfrm>
        </p:spPr>
        <p:txBody>
          <a:bodyPr/>
          <a:lstStyle/>
          <a:p>
            <a:pPr lvl="0" defTabSz="457200">
              <a:defRPr/>
            </a:pPr>
            <a:r>
              <a:rPr lang="es-CL" sz="2800" b="1" dirty="0">
                <a:solidFill>
                  <a:prstClr val="white"/>
                </a:solidFill>
                <a:latin typeface="Calibri"/>
              </a:rPr>
              <a:t>Uso de atributo %TYPE para declarar Variables Escalares</a:t>
            </a:r>
          </a:p>
        </p:txBody>
      </p:sp>
      <p:pic>
        <p:nvPicPr>
          <p:cNvPr id="10" name="Imagen 9">
            <a:extLst>
              <a:ext uri="{FF2B5EF4-FFF2-40B4-BE49-F238E27FC236}">
                <a16:creationId xmlns:a16="http://schemas.microsoft.com/office/drawing/2014/main" id="{24FB3D8B-534E-4A58-BBB3-491AC7100EFF}"/>
              </a:ext>
            </a:extLst>
          </p:cNvPr>
          <p:cNvPicPr>
            <a:picLocks noChangeAspect="1"/>
          </p:cNvPicPr>
          <p:nvPr/>
        </p:nvPicPr>
        <p:blipFill>
          <a:blip r:embed="rId3"/>
          <a:stretch>
            <a:fillRect/>
          </a:stretch>
        </p:blipFill>
        <p:spPr>
          <a:xfrm>
            <a:off x="96254" y="1533957"/>
            <a:ext cx="8975558" cy="4476111"/>
          </a:xfrm>
          <a:prstGeom prst="rect">
            <a:avLst/>
          </a:prstGeom>
        </p:spPr>
      </p:pic>
    </p:spTree>
    <p:extLst>
      <p:ext uri="{BB962C8B-B14F-4D97-AF65-F5344CB8AC3E}">
        <p14:creationId xmlns:p14="http://schemas.microsoft.com/office/powerpoint/2010/main" val="22294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832929"/>
          </a:xfrm>
        </p:spPr>
        <p:txBody>
          <a:bodyPr/>
          <a:lstStyle/>
          <a:p>
            <a:r>
              <a:rPr lang="es-ES_tradnl" sz="4800" b="1" dirty="0"/>
              <a:t>Variables </a:t>
            </a:r>
            <a:r>
              <a:rPr lang="es-ES_tradnl" sz="4800" b="1" dirty="0" err="1"/>
              <a:t>Bind</a:t>
            </a:r>
            <a:endParaRPr lang="es-ES_tradnl" sz="4800" b="1" dirty="0"/>
          </a:p>
        </p:txBody>
      </p:sp>
    </p:spTree>
    <p:extLst>
      <p:ext uri="{BB962C8B-B14F-4D97-AF65-F5344CB8AC3E}">
        <p14:creationId xmlns:p14="http://schemas.microsoft.com/office/powerpoint/2010/main" val="2591481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1932867688"/>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err="1">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a:t>
                      </a: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 1</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Simples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que permitan administrar los objetos de la misma de acuerdo a requerimientos de usuario y buenas prácticas de la industria.</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err="1">
                <a:ea typeface="Arial Unicode MS"/>
                <a:cs typeface="Times New Roman" pitchFamily="18" charset="0"/>
              </a:rPr>
              <a:t>Características</a:t>
            </a:r>
            <a:r>
              <a:rPr lang="en-US" sz="2800" b="1" dirty="0">
                <a:ea typeface="Arial Unicode MS"/>
                <a:cs typeface="Times New Roman" pitchFamily="18" charset="0"/>
              </a:rPr>
              <a:t> de las Variables Bind</a:t>
            </a:r>
            <a:endParaRPr lang="es-CL" sz="2800" b="1" dirty="0">
              <a:ea typeface="Arial Unicode MS"/>
              <a:cs typeface="Times New Roman" pitchFamily="18" charset="0"/>
            </a:endParaRPr>
          </a:p>
        </p:txBody>
      </p:sp>
      <p:pic>
        <p:nvPicPr>
          <p:cNvPr id="6" name="Imagen 5"/>
          <p:cNvPicPr>
            <a:picLocks noChangeAspect="1"/>
          </p:cNvPicPr>
          <p:nvPr/>
        </p:nvPicPr>
        <p:blipFill>
          <a:blip r:embed="rId3"/>
          <a:stretch>
            <a:fillRect/>
          </a:stretch>
        </p:blipFill>
        <p:spPr>
          <a:xfrm>
            <a:off x="831780" y="1100741"/>
            <a:ext cx="7480440" cy="5663675"/>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Creando Variables </a:t>
            </a:r>
            <a:r>
              <a:rPr lang="es-CL" sz="2800" b="1" dirty="0" err="1"/>
              <a:t>Bind</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17232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definirla:</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asignarle valor fuera del bloque PL/SQL:</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asignarle valor en el bloque PL/SQL</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AE2053EB-4C70-48D1-9611-2BA0ACDC1324}"/>
              </a:ext>
            </a:extLst>
          </p:cNvPr>
          <p:cNvSpPr txBox="1">
            <a:spLocks noChangeArrowheads="1"/>
          </p:cNvSpPr>
          <p:nvPr/>
        </p:nvSpPr>
        <p:spPr bwMode="auto">
          <a:xfrm>
            <a:off x="1259632" y="1479857"/>
            <a:ext cx="6300208"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VAR|VARIABLE </a:t>
            </a:r>
            <a:r>
              <a:rPr lang="es-MX" sz="1600" b="1" i="1" kern="1200" dirty="0">
                <a:solidFill>
                  <a:sysClr val="windowText" lastClr="000000"/>
                </a:solidFill>
                <a:latin typeface="Calibri"/>
                <a:ea typeface="+mn-ea"/>
                <a:cs typeface="Arial" pitchFamily="34" charset="0"/>
              </a:rPr>
              <a:t>identificador</a:t>
            </a:r>
            <a:r>
              <a:rPr lang="es-MX" sz="1600" b="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tipo_de_dato</a:t>
            </a:r>
            <a:endParaRPr lang="es-MX" sz="1600" b="1" kern="1200" dirty="0">
              <a:solidFill>
                <a:sysClr val="windowText" lastClr="000000"/>
              </a:solidFill>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8" name="Text Box 5">
            <a:extLst>
              <a:ext uri="{FF2B5EF4-FFF2-40B4-BE49-F238E27FC236}">
                <a16:creationId xmlns:a16="http://schemas.microsoft.com/office/drawing/2014/main" id="{A40E1FD8-2E79-45DB-A889-64A054387CA4}"/>
              </a:ext>
            </a:extLst>
          </p:cNvPr>
          <p:cNvSpPr txBox="1">
            <a:spLocks noChangeArrowheads="1"/>
          </p:cNvSpPr>
          <p:nvPr/>
        </p:nvSpPr>
        <p:spPr bwMode="auto">
          <a:xfrm>
            <a:off x="1255620" y="4435612"/>
            <a:ext cx="6284168"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EXEC :</a:t>
            </a:r>
            <a:r>
              <a:rPr lang="es-MX" sz="1600" b="1" i="1" kern="1200" dirty="0">
                <a:solidFill>
                  <a:sysClr val="windowText" lastClr="000000"/>
                </a:solidFill>
                <a:latin typeface="Calibri"/>
                <a:ea typeface="+mn-ea"/>
                <a:cs typeface="Arial" pitchFamily="34" charset="0"/>
              </a:rPr>
              <a:t>identificador</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valor</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0" name="Imagen 9">
            <a:extLst>
              <a:ext uri="{FF2B5EF4-FFF2-40B4-BE49-F238E27FC236}">
                <a16:creationId xmlns:a16="http://schemas.microsoft.com/office/drawing/2014/main" id="{2EC95FFD-4B24-4551-B570-2FA6646EC470}"/>
              </a:ext>
            </a:extLst>
          </p:cNvPr>
          <p:cNvPicPr>
            <a:picLocks noChangeAspect="1"/>
          </p:cNvPicPr>
          <p:nvPr/>
        </p:nvPicPr>
        <p:blipFill>
          <a:blip r:embed="rId3"/>
          <a:stretch>
            <a:fillRect/>
          </a:stretch>
        </p:blipFill>
        <p:spPr>
          <a:xfrm>
            <a:off x="2685984" y="2149915"/>
            <a:ext cx="3149661" cy="1850633"/>
          </a:xfrm>
          <a:prstGeom prst="rect">
            <a:avLst/>
          </a:prstGeom>
        </p:spPr>
      </p:pic>
      <p:sp>
        <p:nvSpPr>
          <p:cNvPr id="11" name="Text Box 5">
            <a:extLst>
              <a:ext uri="{FF2B5EF4-FFF2-40B4-BE49-F238E27FC236}">
                <a16:creationId xmlns:a16="http://schemas.microsoft.com/office/drawing/2014/main" id="{07ECE7FB-A742-4BAD-AE20-4B5693245D6D}"/>
              </a:ext>
            </a:extLst>
          </p:cNvPr>
          <p:cNvSpPr txBox="1">
            <a:spLocks noChangeArrowheads="1"/>
          </p:cNvSpPr>
          <p:nvPr/>
        </p:nvSpPr>
        <p:spPr bwMode="auto">
          <a:xfrm>
            <a:off x="1275672" y="5490380"/>
            <a:ext cx="6284168" cy="107721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BEGIN</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a:t>
            </a:r>
            <a:r>
              <a:rPr lang="es-MX" sz="1600" b="1" i="1" kern="1200" dirty="0">
                <a:solidFill>
                  <a:sysClr val="windowText" lastClr="000000"/>
                </a:solidFill>
                <a:latin typeface="Calibri"/>
                <a:ea typeface="+mn-ea"/>
                <a:cs typeface="Arial" pitchFamily="34" charset="0"/>
              </a:rPr>
              <a:t>identificador</a:t>
            </a:r>
            <a:r>
              <a:rPr lang="es-MX" sz="1600" b="1" kern="1200" dirty="0">
                <a:solidFill>
                  <a:sysClr val="windowText" lastClr="000000"/>
                </a:solidFill>
                <a:latin typeface="Calibri"/>
                <a:ea typeface="+mn-ea"/>
                <a:cs typeface="Arial" pitchFamily="34" charset="0"/>
              </a:rPr>
              <a:t>:=</a:t>
            </a:r>
            <a:r>
              <a:rPr lang="es-MX" sz="1600" b="1" i="1" kern="1200" dirty="0">
                <a:solidFill>
                  <a:sysClr val="windowText" lastClr="000000"/>
                </a:solidFill>
                <a:latin typeface="Calibri"/>
                <a:ea typeface="+mn-ea"/>
                <a:cs typeface="Arial" pitchFamily="34" charset="0"/>
              </a:rPr>
              <a:t>valor</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1304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Mostrando el valor de las Variables </a:t>
            </a:r>
            <a:r>
              <a:rPr lang="es-CL" sz="2800" b="1" dirty="0" err="1"/>
              <a:t>Bind</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754484" y="1568158"/>
            <a:ext cx="754730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VARIABLE </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solidFill>
                  <a:srgbClr val="008000"/>
                </a:solidFill>
                <a:latin typeface="Calibri" panose="020F0502020204030204" pitchFamily="34" charset="0"/>
                <a:ea typeface="+mn-ea"/>
                <a:cs typeface="Calibri" panose="020F0502020204030204" pitchFamily="34" charset="0"/>
              </a:rPr>
              <a:t> </a:t>
            </a:r>
            <a:r>
              <a:rPr lang="en-US" sz="1600" b="1" kern="1200" dirty="0">
                <a:latin typeface="Calibri" panose="020F0502020204030204" pitchFamily="34" charset="0"/>
                <a:ea typeface="+mn-ea"/>
                <a:cs typeface="Calibri" panose="020F0502020204030204" pitchFamily="34" charset="0"/>
              </a:rPr>
              <a:t>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VARIABLE </a:t>
            </a:r>
            <a:r>
              <a:rPr lang="en-US" sz="1600" b="1" kern="1200" dirty="0" err="1">
                <a:solidFill>
                  <a:srgbClr val="0000DE"/>
                </a:solidFill>
                <a:latin typeface="Calibri" panose="020F0502020204030204" pitchFamily="34" charset="0"/>
                <a:ea typeface="+mn-ea"/>
                <a:cs typeface="Calibri" panose="020F0502020204030204" pitchFamily="34" charset="0"/>
              </a:rPr>
              <a:t>b_resultado</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008000"/>
                </a:solidFill>
                <a:latin typeface="Calibri" panose="020F0502020204030204" pitchFamily="34" charset="0"/>
                <a:ea typeface="+mn-ea"/>
                <a:cs typeface="Calibri" panose="020F0502020204030204" pitchFamily="34" charset="0"/>
              </a:rPr>
              <a:t>:</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latin typeface="Calibri" panose="020F0502020204030204" pitchFamily="34" charset="0"/>
                <a:ea typeface="+mn-ea"/>
                <a:cs typeface="Calibri" panose="020F0502020204030204" pitchFamily="34" charset="0"/>
              </a:rPr>
              <a:t>:=0.25;</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latin typeface="Calibri" panose="020F0502020204030204" pitchFamily="34" charset="0"/>
                <a:ea typeface="+mn-ea"/>
                <a:cs typeface="Calibri" panose="020F0502020204030204" pitchFamily="34" charset="0"/>
              </a:rPr>
              <a:t>v_valor</a:t>
            </a:r>
            <a:r>
              <a:rPr lang="en-US" sz="1600" b="1" kern="1200" dirty="0">
                <a:latin typeface="Calibri" panose="020F0502020204030204" pitchFamily="34" charset="0"/>
                <a:ea typeface="+mn-ea"/>
                <a:cs typeface="Calibri" panose="020F0502020204030204" pitchFamily="34" charset="0"/>
              </a:rPr>
              <a:t> NUMBER(5):=1500;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b_resultado</a:t>
            </a:r>
            <a:r>
              <a:rPr lang="en-US" sz="1600" b="1" kern="1200" dirty="0">
                <a:latin typeface="Calibri" panose="020F0502020204030204" pitchFamily="34" charset="0"/>
                <a:ea typeface="+mn-ea"/>
                <a:cs typeface="Calibri" panose="020F0502020204030204" pitchFamily="34" charset="0"/>
              </a:rPr>
              <a:t>:=</a:t>
            </a:r>
            <a:r>
              <a:rPr lang="en-US" sz="1600" b="1" kern="1200" dirty="0" err="1">
                <a:latin typeface="Calibri" panose="020F0502020204030204" pitchFamily="34" charset="0"/>
                <a:ea typeface="+mn-ea"/>
                <a:cs typeface="Calibri" panose="020F0502020204030204" pitchFamily="34" charset="0"/>
              </a:rPr>
              <a:t>v_valor</a:t>
            </a:r>
            <a:r>
              <a:rPr lang="en-US" sz="1600" b="1" kern="1200" dirty="0">
                <a:latin typeface="Calibri" panose="020F0502020204030204" pitchFamily="34" charset="0"/>
                <a:ea typeface="+mn-ea"/>
                <a:cs typeface="Calibri" panose="020F0502020204030204" pitchFamily="34" charset="0"/>
              </a:rPr>
              <a:t>*</a:t>
            </a:r>
            <a:r>
              <a:rPr lang="en-US" sz="1600" b="1" kern="1200" dirty="0">
                <a:solidFill>
                  <a:srgbClr val="008000"/>
                </a:solidFill>
                <a:latin typeface="Calibri" panose="020F0502020204030204" pitchFamily="34" charset="0"/>
                <a:ea typeface="+mn-ea"/>
                <a:cs typeface="Calibri" panose="020F0502020204030204" pitchFamily="34" charset="0"/>
              </a:rPr>
              <a:t>:</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PRINT </a:t>
            </a:r>
            <a:r>
              <a:rPr lang="en-US" sz="1600" b="1" kern="1200" dirty="0" err="1">
                <a:solidFill>
                  <a:srgbClr val="0000DE"/>
                </a:solidFill>
                <a:latin typeface="Calibri" panose="020F0502020204030204" pitchFamily="34" charset="0"/>
                <a:ea typeface="+mn-ea"/>
                <a:cs typeface="Calibri" panose="020F0502020204030204" pitchFamily="34" charset="0"/>
              </a:rPr>
              <a:t>b_resultado</a:t>
            </a:r>
            <a:endParaRPr lang="en-US" sz="1600" b="1" kern="1200" dirty="0">
              <a:solidFill>
                <a:srgbClr val="0000DE"/>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descr="Texto&#10;&#10;Descripción generada automáticamente">
            <a:extLst>
              <a:ext uri="{FF2B5EF4-FFF2-40B4-BE49-F238E27FC236}">
                <a16:creationId xmlns:a16="http://schemas.microsoft.com/office/drawing/2014/main" id="{4D9F61E0-BF0E-460F-8B5B-E1818D85F6B7}"/>
              </a:ext>
            </a:extLst>
          </p:cNvPr>
          <p:cNvPicPr>
            <a:picLocks noChangeAspect="1"/>
          </p:cNvPicPr>
          <p:nvPr/>
        </p:nvPicPr>
        <p:blipFill>
          <a:blip r:embed="rId3"/>
          <a:stretch>
            <a:fillRect/>
          </a:stretch>
        </p:blipFill>
        <p:spPr>
          <a:xfrm>
            <a:off x="2429118" y="4480371"/>
            <a:ext cx="4079967" cy="1667855"/>
          </a:xfrm>
          <a:prstGeom prst="rect">
            <a:avLst/>
          </a:prstGeom>
        </p:spPr>
      </p:pic>
      <p:sp>
        <p:nvSpPr>
          <p:cNvPr id="9" name="Rectangle 19">
            <a:extLst>
              <a:ext uri="{FF2B5EF4-FFF2-40B4-BE49-F238E27FC236}">
                <a16:creationId xmlns:a16="http://schemas.microsoft.com/office/drawing/2014/main" id="{1B9B5EA4-C4A8-4B9F-BF15-EB0CB6D43560}"/>
              </a:ext>
            </a:extLst>
          </p:cNvPr>
          <p:cNvSpPr>
            <a:spLocks noChangeArrowheads="1"/>
          </p:cNvSpPr>
          <p:nvPr/>
        </p:nvSpPr>
        <p:spPr bwMode="gray">
          <a:xfrm>
            <a:off x="786211" y="3904633"/>
            <a:ext cx="2498410" cy="318449"/>
          </a:xfrm>
          <a:prstGeom prst="rect">
            <a:avLst/>
          </a:prstGeom>
          <a:noFill/>
          <a:ln w="50800">
            <a:solidFill>
              <a:srgbClr val="C00021"/>
            </a:solidFill>
            <a:miter lim="800000"/>
            <a:headEnd type="none" w="sm" len="sm"/>
            <a:tailEnd type="none" w="sm" len="sm"/>
          </a:ln>
          <a:effectLst/>
        </p:spPr>
        <p:txBody>
          <a:bodyPr wrap="none" anchor="ctr"/>
          <a:lstStyle/>
          <a:p>
            <a:endParaRPr lang="es-CL" dirty="0"/>
          </a:p>
        </p:txBody>
      </p:sp>
    </p:spTree>
    <p:extLst>
      <p:ext uri="{BB962C8B-B14F-4D97-AF65-F5344CB8AC3E}">
        <p14:creationId xmlns:p14="http://schemas.microsoft.com/office/powerpoint/2010/main" val="1983412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s-CL" sz="2800" b="1" dirty="0"/>
              <a:t>Mostrando el valor de las Variables </a:t>
            </a:r>
            <a:r>
              <a:rPr lang="es-CL" sz="2800" b="1" dirty="0" err="1"/>
              <a:t>Bind</a:t>
            </a:r>
            <a:endParaRPr lang="es-CL" sz="2800" b="1" dirty="0">
              <a:ea typeface="Arial Unicode MS"/>
              <a:cs typeface="Times New Roman" pitchFamily="18" charset="0"/>
            </a:endParaRPr>
          </a:p>
        </p:txBody>
      </p:sp>
      <p:sp>
        <p:nvSpPr>
          <p:cNvPr id="5" name="Rectangle 3">
            <a:extLst>
              <a:ext uri="{FF2B5EF4-FFF2-40B4-BE49-F238E27FC236}">
                <a16:creationId xmlns:a16="http://schemas.microsoft.com/office/drawing/2014/main" id="{83F87D62-25D7-4F7B-9428-A3150354CE04}"/>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754484" y="1568158"/>
            <a:ext cx="7547305"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VARIABLE </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solidFill>
                  <a:srgbClr val="008000"/>
                </a:solidFill>
                <a:latin typeface="Calibri" panose="020F0502020204030204" pitchFamily="34" charset="0"/>
                <a:ea typeface="+mn-ea"/>
                <a:cs typeface="Calibri" panose="020F0502020204030204" pitchFamily="34" charset="0"/>
              </a:rPr>
              <a:t> </a:t>
            </a:r>
            <a:r>
              <a:rPr lang="en-US" sz="1600" b="1" kern="1200" dirty="0">
                <a:latin typeface="Calibri" panose="020F0502020204030204" pitchFamily="34" charset="0"/>
                <a:ea typeface="+mn-ea"/>
                <a:cs typeface="Calibri" panose="020F0502020204030204" pitchFamily="34" charset="0"/>
              </a:rPr>
              <a:t>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VARIABLE </a:t>
            </a:r>
            <a:r>
              <a:rPr lang="en-US" sz="1600" b="1" kern="1200" dirty="0" err="1">
                <a:solidFill>
                  <a:srgbClr val="0000DE"/>
                </a:solidFill>
                <a:latin typeface="Calibri" panose="020F0502020204030204" pitchFamily="34" charset="0"/>
                <a:ea typeface="+mn-ea"/>
                <a:cs typeface="Calibri" panose="020F0502020204030204" pitchFamily="34" charset="0"/>
              </a:rPr>
              <a:t>b_resultado</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008000"/>
                </a:solidFill>
                <a:latin typeface="Calibri" panose="020F0502020204030204" pitchFamily="34" charset="0"/>
                <a:ea typeface="+mn-ea"/>
                <a:cs typeface="Calibri" panose="020F0502020204030204" pitchFamily="34" charset="0"/>
              </a:rPr>
              <a:t>:</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latin typeface="Calibri" panose="020F0502020204030204" pitchFamily="34" charset="0"/>
                <a:ea typeface="+mn-ea"/>
                <a:cs typeface="Calibri" panose="020F0502020204030204" pitchFamily="34" charset="0"/>
              </a:rPr>
              <a:t>:=0.25;</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latin typeface="Calibri" panose="020F0502020204030204" pitchFamily="34" charset="0"/>
                <a:ea typeface="+mn-ea"/>
                <a:cs typeface="Calibri" panose="020F0502020204030204" pitchFamily="34" charset="0"/>
              </a:rPr>
              <a:t>v_valor</a:t>
            </a:r>
            <a:r>
              <a:rPr lang="en-US" sz="1600" b="1" kern="1200" dirty="0">
                <a:latin typeface="Calibri" panose="020F0502020204030204" pitchFamily="34" charset="0"/>
                <a:ea typeface="+mn-ea"/>
                <a:cs typeface="Calibri" panose="020F0502020204030204" pitchFamily="34" charset="0"/>
              </a:rPr>
              <a:t> NUMBER(5):=1500;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b_resultado</a:t>
            </a:r>
            <a:r>
              <a:rPr lang="en-US" sz="1600" b="1" kern="1200" dirty="0">
                <a:latin typeface="Calibri" panose="020F0502020204030204" pitchFamily="34" charset="0"/>
                <a:ea typeface="+mn-ea"/>
                <a:cs typeface="Calibri" panose="020F0502020204030204" pitchFamily="34" charset="0"/>
              </a:rPr>
              <a:t>:=</a:t>
            </a:r>
            <a:r>
              <a:rPr lang="en-US" sz="1600" b="1" kern="1200" dirty="0" err="1">
                <a:latin typeface="Calibri" panose="020F0502020204030204" pitchFamily="34" charset="0"/>
                <a:ea typeface="+mn-ea"/>
                <a:cs typeface="Calibri" panose="020F0502020204030204" pitchFamily="34" charset="0"/>
              </a:rPr>
              <a:t>v_valor</a:t>
            </a:r>
            <a:r>
              <a:rPr lang="en-US" sz="1600" b="1" kern="1200" dirty="0">
                <a:latin typeface="Calibri" panose="020F0502020204030204" pitchFamily="34" charset="0"/>
                <a:ea typeface="+mn-ea"/>
                <a:cs typeface="Calibri" panose="020F0502020204030204" pitchFamily="34" charset="0"/>
              </a:rPr>
              <a:t>*</a:t>
            </a:r>
            <a:r>
              <a:rPr lang="en-US" sz="1600" b="1" kern="1200" dirty="0">
                <a:solidFill>
                  <a:srgbClr val="008000"/>
                </a:solidFill>
                <a:latin typeface="Calibri" panose="020F0502020204030204" pitchFamily="34" charset="0"/>
                <a:ea typeface="+mn-ea"/>
                <a:cs typeface="Calibri" panose="020F0502020204030204" pitchFamily="34" charset="0"/>
              </a:rPr>
              <a:t>:</a:t>
            </a:r>
            <a:r>
              <a:rPr lang="en-US" sz="1600" b="1" kern="1200" dirty="0" err="1">
                <a:solidFill>
                  <a:srgbClr val="008000"/>
                </a:solidFill>
                <a:latin typeface="Calibri" panose="020F0502020204030204" pitchFamily="34" charset="0"/>
                <a:ea typeface="+mn-ea"/>
                <a:cs typeface="Calibri" panose="020F0502020204030204" pitchFamily="34" charset="0"/>
              </a:rPr>
              <a:t>b_porcentaje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DBMS_OUTPUT.PUT_LINE('El valor de la variable </a:t>
            </a:r>
            <a:r>
              <a:rPr lang="es-MX" sz="1600" b="1" kern="1200" dirty="0" err="1">
                <a:latin typeface="Calibri" panose="020F0502020204030204" pitchFamily="34" charset="0"/>
                <a:ea typeface="+mn-ea"/>
                <a:cs typeface="Calibri" panose="020F0502020204030204" pitchFamily="34" charset="0"/>
              </a:rPr>
              <a:t>b_resultado</a:t>
            </a:r>
            <a:r>
              <a:rPr lang="es-MX" sz="1600" b="1" kern="1200" dirty="0">
                <a:latin typeface="Calibri" panose="020F0502020204030204" pitchFamily="34" charset="0"/>
                <a:ea typeface="+mn-ea"/>
                <a:cs typeface="Calibri" panose="020F0502020204030204" pitchFamily="34" charset="0"/>
              </a:rPr>
              <a:t> es ' || :</a:t>
            </a:r>
            <a:r>
              <a:rPr lang="es-MX" sz="1600" b="1" kern="1200" dirty="0" err="1">
                <a:latin typeface="Calibri" panose="020F0502020204030204" pitchFamily="34" charset="0"/>
                <a:ea typeface="+mn-ea"/>
                <a:cs typeface="Calibri" panose="020F0502020204030204" pitchFamily="34" charset="0"/>
              </a:rPr>
              <a:t>b_resultado</a:t>
            </a:r>
            <a:r>
              <a:rPr lang="es-MX" sz="1600" b="1" kern="1200" dirty="0">
                <a:latin typeface="Calibri" panose="020F0502020204030204" pitchFamily="34" charset="0"/>
                <a:ea typeface="+mn-ea"/>
                <a:cs typeface="Calibri" panose="020F0502020204030204" pitchFamily="34" charset="0"/>
              </a:rPr>
              <a:t>);</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n-US" sz="800" b="1" kern="1200" dirty="0">
              <a:latin typeface="Calibri" panose="020F0502020204030204" pitchFamily="34" charset="0"/>
              <a:ea typeface="+mn-ea"/>
              <a:cs typeface="Calibri" panose="020F0502020204030204" pitchFamily="34" charset="0"/>
            </a:endParaRPr>
          </a:p>
        </p:txBody>
      </p:sp>
      <p:sp>
        <p:nvSpPr>
          <p:cNvPr id="9" name="Rectangle 19">
            <a:extLst>
              <a:ext uri="{FF2B5EF4-FFF2-40B4-BE49-F238E27FC236}">
                <a16:creationId xmlns:a16="http://schemas.microsoft.com/office/drawing/2014/main" id="{1B9B5EA4-C4A8-4B9F-BF15-EB0CB6D43560}"/>
              </a:ext>
            </a:extLst>
          </p:cNvPr>
          <p:cNvSpPr>
            <a:spLocks noChangeArrowheads="1"/>
          </p:cNvSpPr>
          <p:nvPr/>
        </p:nvSpPr>
        <p:spPr bwMode="gray">
          <a:xfrm>
            <a:off x="894495" y="3447429"/>
            <a:ext cx="7082441" cy="252000"/>
          </a:xfrm>
          <a:prstGeom prst="rect">
            <a:avLst/>
          </a:prstGeom>
          <a:noFill/>
          <a:ln w="41275">
            <a:solidFill>
              <a:srgbClr val="C00021"/>
            </a:solidFill>
            <a:miter lim="800000"/>
            <a:headEnd type="none" w="sm" len="sm"/>
            <a:tailEnd type="none" w="sm" len="sm"/>
          </a:ln>
          <a:effectLst/>
        </p:spPr>
        <p:txBody>
          <a:bodyPr wrap="none" anchor="ctr"/>
          <a:lstStyle/>
          <a:p>
            <a:endParaRPr lang="es-CL" dirty="0"/>
          </a:p>
        </p:txBody>
      </p:sp>
      <p:pic>
        <p:nvPicPr>
          <p:cNvPr id="6" name="Imagen 5" descr="Interfaz de usuario gráfica, Texto, Aplicación&#10;&#10;Descripción generada automáticamente">
            <a:extLst>
              <a:ext uri="{FF2B5EF4-FFF2-40B4-BE49-F238E27FC236}">
                <a16:creationId xmlns:a16="http://schemas.microsoft.com/office/drawing/2014/main" id="{E4D312C1-276E-499C-B806-5A2D2B6E64FE}"/>
              </a:ext>
            </a:extLst>
          </p:cNvPr>
          <p:cNvPicPr>
            <a:picLocks noChangeAspect="1"/>
          </p:cNvPicPr>
          <p:nvPr/>
        </p:nvPicPr>
        <p:blipFill>
          <a:blip r:embed="rId3"/>
          <a:stretch>
            <a:fillRect/>
          </a:stretch>
        </p:blipFill>
        <p:spPr>
          <a:xfrm>
            <a:off x="2238131" y="4298600"/>
            <a:ext cx="4114286" cy="1076190"/>
          </a:xfrm>
          <a:prstGeom prst="rect">
            <a:avLst/>
          </a:prstGeom>
        </p:spPr>
      </p:pic>
    </p:spTree>
    <p:extLst>
      <p:ext uri="{BB962C8B-B14F-4D97-AF65-F5344CB8AC3E}">
        <p14:creationId xmlns:p14="http://schemas.microsoft.com/office/powerpoint/2010/main" val="740354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5E38062B-3A7A-4367-8B1B-02E8FD8FAECD}"/>
              </a:ext>
            </a:extLst>
          </p:cNvPr>
          <p:cNvSpPr>
            <a:spLocks noGrp="1"/>
          </p:cNvSpPr>
          <p:nvPr>
            <p:ph type="title"/>
          </p:nvPr>
        </p:nvSpPr>
        <p:spPr>
          <a:xfrm>
            <a:off x="1840832" y="3476150"/>
            <a:ext cx="7159543" cy="2166662"/>
          </a:xfrm>
        </p:spPr>
        <p:txBody>
          <a:bodyPr/>
          <a:lstStyle/>
          <a:p>
            <a:r>
              <a:rPr lang="es-ES_tradnl" sz="5000" b="1" dirty="0"/>
              <a:t>Obtener información en Bloques PL/SQL usando Variables Escalares y BIND</a:t>
            </a:r>
          </a:p>
        </p:txBody>
      </p:sp>
    </p:spTree>
    <p:extLst>
      <p:ext uri="{BB962C8B-B14F-4D97-AF65-F5344CB8AC3E}">
        <p14:creationId xmlns:p14="http://schemas.microsoft.com/office/powerpoint/2010/main" val="357287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13402" y="212725"/>
            <a:ext cx="4424144" cy="812800"/>
          </a:xfrm>
        </p:spPr>
        <p:txBody>
          <a:bodyPr/>
          <a:lstStyle/>
          <a:p>
            <a:pPr defTabSz="457200">
              <a:defRPr/>
            </a:pPr>
            <a:r>
              <a:rPr lang="es-CL" sz="2800" b="1" dirty="0">
                <a:solidFill>
                  <a:prstClr val="white"/>
                </a:solidFill>
                <a:latin typeface="Calibri"/>
              </a:rPr>
              <a:t>Uso de Sentencia SELECT en PL/SQL</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pic>
        <p:nvPicPr>
          <p:cNvPr id="3" name="Imagen 2"/>
          <p:cNvPicPr>
            <a:picLocks noChangeAspect="1"/>
          </p:cNvPicPr>
          <p:nvPr/>
        </p:nvPicPr>
        <p:blipFill>
          <a:blip r:embed="rId3"/>
          <a:stretch>
            <a:fillRect/>
          </a:stretch>
        </p:blipFill>
        <p:spPr>
          <a:xfrm>
            <a:off x="1141228" y="1091601"/>
            <a:ext cx="7206097" cy="5681964"/>
          </a:xfrm>
          <a:prstGeom prst="rect">
            <a:avLst/>
          </a:prstGeom>
        </p:spPr>
      </p:pic>
    </p:spTree>
    <p:extLst>
      <p:ext uri="{BB962C8B-B14F-4D97-AF65-F5344CB8AC3E}">
        <p14:creationId xmlns:p14="http://schemas.microsoft.com/office/powerpoint/2010/main" val="18329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13402" y="212725"/>
            <a:ext cx="4424144" cy="812800"/>
          </a:xfrm>
        </p:spPr>
        <p:txBody>
          <a:bodyPr/>
          <a:lstStyle/>
          <a:p>
            <a:pPr defTabSz="457200">
              <a:defRPr/>
            </a:pPr>
            <a:r>
              <a:rPr lang="es-CL" sz="2800" b="1" dirty="0">
                <a:solidFill>
                  <a:prstClr val="white"/>
                </a:solidFill>
                <a:latin typeface="Calibri"/>
              </a:rPr>
              <a:t>Uso de Sentencia SELECT en PL/SQL</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9" name="Rectangle 3">
            <a:extLst>
              <a:ext uri="{FF2B5EF4-FFF2-40B4-BE49-F238E27FC236}">
                <a16:creationId xmlns:a16="http://schemas.microsoft.com/office/drawing/2014/main" id="{FD334D06-5FB5-4A0C-B84A-0879BEDCF581}"/>
              </a:ext>
            </a:extLst>
          </p:cNvPr>
          <p:cNvSpPr txBox="1">
            <a:spLocks noChangeArrowheads="1"/>
          </p:cNvSpPr>
          <p:nvPr/>
        </p:nvSpPr>
        <p:spPr bwMode="auto">
          <a:xfrm>
            <a:off x="611188" y="109752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AE2053EB-4C70-48D1-9611-2BA0ACDC1324}"/>
              </a:ext>
            </a:extLst>
          </p:cNvPr>
          <p:cNvSpPr txBox="1">
            <a:spLocks noChangeArrowheads="1"/>
          </p:cNvSpPr>
          <p:nvPr/>
        </p:nvSpPr>
        <p:spPr bwMode="auto">
          <a:xfrm>
            <a:off x="1193372" y="1440101"/>
            <a:ext cx="6439880"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SELECT  </a:t>
            </a:r>
            <a:r>
              <a:rPr lang="es-MX" sz="1600" b="1" i="1" kern="1200" dirty="0" err="1">
                <a:solidFill>
                  <a:sysClr val="windowText" lastClr="000000"/>
                </a:solidFill>
                <a:latin typeface="Calibri"/>
                <a:ea typeface="+mn-ea"/>
                <a:cs typeface="Arial" pitchFamily="34" charset="0"/>
              </a:rPr>
              <a:t>lista_seleccionar</a:t>
            </a:r>
            <a:endParaRPr lang="es-MX" sz="1600" b="1" i="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INTO  </a:t>
            </a:r>
            <a:r>
              <a:rPr lang="es-MX" sz="1600" b="1" i="1" kern="1200" dirty="0">
                <a:solidFill>
                  <a:sysClr val="windowText" lastClr="000000"/>
                </a:solidFill>
                <a:latin typeface="Calibri"/>
                <a:ea typeface="+mn-ea"/>
                <a:cs typeface="Arial" pitchFamily="34" charset="0"/>
              </a:rPr>
              <a:t>{</a:t>
            </a:r>
            <a:r>
              <a:rPr lang="es-MX" sz="1600" b="1" i="1" kern="1200" dirty="0" err="1">
                <a:solidFill>
                  <a:sysClr val="windowText" lastClr="000000"/>
                </a:solidFill>
                <a:latin typeface="Calibri"/>
                <a:ea typeface="+mn-ea"/>
                <a:cs typeface="Arial" pitchFamily="34" charset="0"/>
              </a:rPr>
              <a:t>nombre_variable</a:t>
            </a:r>
            <a:r>
              <a:rPr lang="es-MX" sz="1600" b="1" i="1" kern="1200" dirty="0">
                <a:solidFill>
                  <a:sysClr val="windowText" lastClr="000000"/>
                </a:solidFill>
                <a:latin typeface="Calibri"/>
                <a:ea typeface="+mn-ea"/>
                <a:cs typeface="Arial" pitchFamily="34" charset="0"/>
              </a:rPr>
              <a:t> </a:t>
            </a:r>
            <a:r>
              <a:rPr lang="es-MX" sz="1600" b="1" kern="1200" dirty="0">
                <a:solidFill>
                  <a:sysClr val="windowText" lastClr="000000"/>
                </a:solidFill>
                <a:latin typeface="Calibri"/>
                <a:ea typeface="+mn-ea"/>
                <a:cs typeface="Arial" pitchFamily="34" charset="0"/>
              </a:rPr>
              <a:t>[, </a:t>
            </a:r>
            <a:r>
              <a:rPr lang="es-MX" sz="1600" b="1" i="1" kern="1200" dirty="0" err="1">
                <a:solidFill>
                  <a:sysClr val="windowText" lastClr="000000"/>
                </a:solidFill>
                <a:latin typeface="Calibri"/>
                <a:ea typeface="+mn-ea"/>
                <a:cs typeface="Arial" pitchFamily="34" charset="0"/>
              </a:rPr>
              <a:t>nombre_variable</a:t>
            </a:r>
            <a:r>
              <a:rPr lang="es-MX" sz="1600" b="1" kern="1200" dirty="0">
                <a:solidFill>
                  <a:sysClr val="windowText" lastClr="000000"/>
                </a:solidFill>
                <a:latin typeface="Calibri"/>
                <a:ea typeface="+mn-ea"/>
                <a:cs typeface="Arial" pitchFamily="34" charset="0"/>
              </a:rPr>
              <a:t>] ... | </a:t>
            </a:r>
            <a:r>
              <a:rPr lang="es-MX" sz="1600" b="1" i="1" kern="1200" dirty="0" err="1">
                <a:solidFill>
                  <a:sysClr val="windowText" lastClr="000000"/>
                </a:solidFill>
                <a:latin typeface="Calibri"/>
                <a:ea typeface="+mn-ea"/>
                <a:cs typeface="Arial" pitchFamily="34" charset="0"/>
              </a:rPr>
              <a:t>nombre_registro</a:t>
            </a:r>
            <a:r>
              <a:rPr lang="es-MX" sz="1600" b="1" kern="1200" dirty="0">
                <a:solidFill>
                  <a:sysClr val="windowText" lastClr="000000"/>
                </a:solidFill>
                <a:latin typeface="Calibri"/>
                <a:ea typeface="+mn-ea"/>
                <a:cs typeface="Arial" pitchFamily="34" charset="0"/>
              </a:rPr>
              <a:t>}  </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 FROM   </a:t>
            </a:r>
            <a:r>
              <a:rPr lang="es-MX" sz="1600" b="1" i="1" kern="1200" dirty="0" err="1">
                <a:solidFill>
                  <a:sysClr val="windowText" lastClr="000000"/>
                </a:solidFill>
                <a:latin typeface="Calibri"/>
                <a:ea typeface="+mn-ea"/>
                <a:cs typeface="Arial" pitchFamily="34" charset="0"/>
              </a:rPr>
              <a:t>nombre_tabla</a:t>
            </a:r>
            <a:endParaRPr lang="es-MX" sz="1600" b="1" i="1" kern="1200" dirty="0">
              <a:solidFill>
                <a:sysClr val="windowText" lastClr="000000"/>
              </a:solidFill>
              <a:latin typeface="Calibri"/>
              <a:ea typeface="+mn-ea"/>
              <a:cs typeface="Arial" pitchFamily="34" charset="0"/>
            </a:endParaRP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[WHERE </a:t>
            </a:r>
            <a:r>
              <a:rPr lang="es-MX" sz="1600" b="1" i="1" kern="1200" dirty="0">
                <a:solidFill>
                  <a:sysClr val="windowText" lastClr="000000"/>
                </a:solidFill>
                <a:latin typeface="Calibri"/>
                <a:ea typeface="+mn-ea"/>
                <a:cs typeface="Arial" pitchFamily="34" charset="0"/>
              </a:rPr>
              <a:t>condición</a:t>
            </a:r>
            <a:r>
              <a:rPr lang="es-MX" sz="1600" b="1" kern="1200" dirty="0">
                <a:solidFill>
                  <a:sysClr val="windowText" lastClr="000000"/>
                </a:solidFill>
                <a:latin typeface="Calibri"/>
                <a:ea typeface="+mn-ea"/>
                <a:cs typeface="Arial" pitchFamily="34" charset="0"/>
              </a:rPr>
              <a:t>]</a:t>
            </a:r>
          </a:p>
          <a:p>
            <a:pPr lvl="0" fontAlgn="base">
              <a:spcBef>
                <a:spcPct val="0"/>
              </a:spcBef>
              <a:spcAft>
                <a:spcPct val="0"/>
              </a:spcAft>
              <a:buClrTx/>
              <a:defRPr/>
            </a:pPr>
            <a:r>
              <a:rPr lang="es-MX" sz="1600" b="1" kern="1200" dirty="0">
                <a:solidFill>
                  <a:sysClr val="windowText" lastClr="000000"/>
                </a:solidFill>
                <a:latin typeface="Calibri"/>
                <a:ea typeface="+mn-ea"/>
                <a:cs typeface="Arial" pitchFamily="34" charset="0"/>
              </a:rPr>
              <a:t>HAVING </a:t>
            </a:r>
            <a:r>
              <a:rPr lang="es-MX" sz="1600" b="1" i="1" kern="1200" dirty="0" err="1">
                <a:solidFill>
                  <a:sysClr val="windowText" lastClr="000000"/>
                </a:solidFill>
                <a:latin typeface="Calibri"/>
                <a:ea typeface="+mn-ea"/>
                <a:cs typeface="Arial" pitchFamily="34" charset="0"/>
              </a:rPr>
              <a:t>condición_grupo</a:t>
            </a:r>
            <a:endParaRPr lang="es-MX" sz="1600" b="1" i="1" kern="1200" dirty="0">
              <a:solidFill>
                <a:sysClr val="windowText" lastClr="000000"/>
              </a:solidFill>
              <a:latin typeface="Calibri"/>
              <a:ea typeface="+mn-ea"/>
              <a:cs typeface="Arial" pitchFamily="34" charset="0"/>
            </a:endParaRPr>
          </a:p>
          <a:p>
            <a:pPr fontAlgn="base">
              <a:spcBef>
                <a:spcPct val="0"/>
              </a:spcBef>
              <a:spcAft>
                <a:spcPct val="0"/>
              </a:spcAft>
              <a:buClrTx/>
              <a:defRPr/>
            </a:pPr>
            <a:r>
              <a:rPr lang="es-MX" sz="1600" b="1" kern="1200" dirty="0">
                <a:solidFill>
                  <a:prstClr val="black"/>
                </a:solidFill>
                <a:latin typeface="Calibri"/>
                <a:cs typeface="Arial" charset="0"/>
              </a:rPr>
              <a:t>[ORDER  BY </a:t>
            </a:r>
            <a:r>
              <a:rPr lang="en-US" sz="1600" b="1" kern="1200" dirty="0">
                <a:solidFill>
                  <a:prstClr val="black"/>
                </a:solidFill>
                <a:latin typeface="Calibri"/>
                <a:cs typeface="Arial" charset="0"/>
              </a:rPr>
              <a:t>{</a:t>
            </a:r>
            <a:r>
              <a:rPr lang="en-US" sz="1600" b="1" i="1" kern="1200" dirty="0" err="1">
                <a:solidFill>
                  <a:prstClr val="black"/>
                </a:solidFill>
                <a:latin typeface="Calibri"/>
                <a:cs typeface="Arial" charset="0"/>
              </a:rPr>
              <a:t>columna</a:t>
            </a:r>
            <a:r>
              <a:rPr lang="en-US" sz="1600" b="1" i="1" kern="1200" dirty="0">
                <a:solidFill>
                  <a:prstClr val="black"/>
                </a:solidFill>
                <a:latin typeface="Calibri"/>
                <a:cs typeface="Arial" charset="0"/>
              </a:rPr>
              <a:t>, alias, </a:t>
            </a:r>
            <a:r>
              <a:rPr lang="en-US" sz="1600" b="1" i="1" kern="1200" dirty="0" err="1">
                <a:solidFill>
                  <a:prstClr val="black"/>
                </a:solidFill>
                <a:latin typeface="Calibri"/>
                <a:cs typeface="Arial" charset="0"/>
              </a:rPr>
              <a:t>expresión</a:t>
            </a:r>
            <a:r>
              <a:rPr lang="en-US" sz="1600" b="1" i="1" kern="1200" dirty="0">
                <a:solidFill>
                  <a:prstClr val="black"/>
                </a:solidFill>
                <a:latin typeface="Calibri"/>
                <a:cs typeface="Arial" charset="0"/>
              </a:rPr>
              <a:t>, </a:t>
            </a:r>
            <a:r>
              <a:rPr lang="en-US" sz="1600" b="1" i="1" kern="1200" dirty="0" err="1">
                <a:solidFill>
                  <a:prstClr val="black"/>
                </a:solidFill>
                <a:latin typeface="Calibri"/>
                <a:cs typeface="Arial" charset="0"/>
              </a:rPr>
              <a:t>posición_numérica</a:t>
            </a:r>
            <a:r>
              <a:rPr lang="en-US" sz="1600" b="1" kern="1200" dirty="0">
                <a:solidFill>
                  <a:prstClr val="black"/>
                </a:solidFill>
                <a:latin typeface="Calibri"/>
                <a:cs typeface="Arial" charset="0"/>
              </a:rPr>
              <a:t>}</a:t>
            </a:r>
            <a:r>
              <a:rPr lang="en-US" sz="1600" b="1" i="1" kern="1200" dirty="0">
                <a:solidFill>
                  <a:prstClr val="black"/>
                </a:solidFill>
                <a:latin typeface="Calibri"/>
                <a:cs typeface="Arial" charset="0"/>
              </a:rPr>
              <a:t> </a:t>
            </a:r>
            <a:r>
              <a:rPr lang="en-US" sz="1600" b="1" kern="1200" dirty="0">
                <a:solidFill>
                  <a:prstClr val="black"/>
                </a:solidFill>
                <a:latin typeface="Calibri"/>
                <a:cs typeface="Arial" charset="0"/>
              </a:rPr>
              <a:t>[ASC|DESC]];</a:t>
            </a:r>
            <a:endParaRPr lang="es-MX" sz="1600" b="1" kern="1200" dirty="0">
              <a:solidFill>
                <a:sysClr val="windowText" lastClr="000000"/>
              </a:solidFill>
              <a:latin typeface="Calibri"/>
              <a:ea typeface="+mn-ea"/>
              <a:cs typeface="Arial" pitchFamily="34"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754484" y="3688505"/>
            <a:ext cx="7705304"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v_fname</a:t>
            </a:r>
            <a:r>
              <a:rPr lang="en-US" sz="1600" b="1" kern="1200" dirty="0">
                <a:latin typeface="Calibri" panose="020F0502020204030204" pitchFamily="34" charset="0"/>
                <a:ea typeface="+mn-ea"/>
                <a:cs typeface="Calibri" panose="020F0502020204030204" pitchFamily="34" charset="0"/>
              </a:rPr>
              <a:t> VARCHAR2(25); /* </a:t>
            </a:r>
            <a:r>
              <a:rPr lang="en-US" sz="1600" b="1" kern="1200" dirty="0" err="1">
                <a:latin typeface="Calibri" panose="020F0502020204030204" pitchFamily="34" charset="0"/>
                <a:ea typeface="+mn-ea"/>
                <a:cs typeface="Calibri" panose="020F0502020204030204" pitchFamily="34" charset="0"/>
              </a:rPr>
              <a:t>Esta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una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sentencia</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por</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debe</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finalizar</a:t>
            </a:r>
            <a:r>
              <a:rPr lang="en-US" sz="1600" b="1" kern="1200" dirty="0">
                <a:latin typeface="Calibri" panose="020F0502020204030204" pitchFamily="34" charset="0"/>
                <a:ea typeface="+mn-ea"/>
                <a:cs typeface="Calibri" panose="020F0502020204030204" pitchFamily="34" charset="0"/>
              </a:rPr>
              <a:t> con ;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ea typeface="+mn-ea"/>
                <a:cs typeface="Calibri" panose="020F0502020204030204" pitchFamily="34" charset="0"/>
              </a:rPr>
              <a:t>SELECT </a:t>
            </a:r>
            <a:r>
              <a:rPr lang="en-US" sz="1600" b="1" kern="1200" dirty="0" err="1">
                <a:solidFill>
                  <a:srgbClr val="0000DE"/>
                </a:solidFill>
                <a:latin typeface="Calibri" panose="020F0502020204030204" pitchFamily="34" charset="0"/>
                <a:ea typeface="+mn-ea"/>
                <a:cs typeface="Calibri" panose="020F0502020204030204" pitchFamily="34" charset="0"/>
              </a:rPr>
              <a:t>first_name</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INTO </a:t>
            </a:r>
            <a:r>
              <a:rPr lang="en-US" sz="1600" b="1" kern="1200" dirty="0" err="1">
                <a:solidFill>
                  <a:srgbClr val="0000DE"/>
                </a:solidFill>
                <a:latin typeface="Calibri" panose="020F0502020204030204" pitchFamily="34" charset="0"/>
                <a:ea typeface="+mn-ea"/>
                <a:cs typeface="Calibri" panose="020F0502020204030204" pitchFamily="34" charset="0"/>
              </a:rPr>
              <a:t>v_fname</a:t>
            </a:r>
            <a:r>
              <a:rPr lang="en-US"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FROM employees </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WHERE </a:t>
            </a:r>
            <a:r>
              <a:rPr lang="en-US" sz="1600" b="1" kern="1200" dirty="0" err="1">
                <a:solidFill>
                  <a:srgbClr val="C00000"/>
                </a:solidFill>
                <a:latin typeface="Calibri" panose="020F0502020204030204" pitchFamily="34" charset="0"/>
                <a:ea typeface="+mn-ea"/>
                <a:cs typeface="Calibri" panose="020F0502020204030204" pitchFamily="34" charset="0"/>
              </a:rPr>
              <a:t>employee_id</a:t>
            </a:r>
            <a:r>
              <a:rPr lang="en-US" sz="1600" b="1" kern="1200" dirty="0">
                <a:solidFill>
                  <a:srgbClr val="C00000"/>
                </a:solidFill>
                <a:latin typeface="Calibri" panose="020F0502020204030204" pitchFamily="34" charset="0"/>
                <a:ea typeface="+mn-ea"/>
                <a:cs typeface="Calibri" panose="020F0502020204030204" pitchFamily="34" charset="0"/>
              </a:rPr>
              <a:t>=200</a:t>
            </a: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Esta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una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sentencia</a:t>
            </a:r>
            <a:r>
              <a:rPr lang="en-US" sz="1600" b="1" kern="1200" dirty="0">
                <a:latin typeface="Calibri" panose="020F0502020204030204" pitchFamily="34" charset="0"/>
                <a:ea typeface="+mn-ea"/>
                <a:cs typeface="Calibri" panose="020F0502020204030204" pitchFamily="34" charset="0"/>
              </a:rPr>
              <a:t> SQL </a:t>
            </a:r>
            <a:r>
              <a:rPr lang="en-US" sz="1600" b="1" kern="1200" dirty="0" err="1">
                <a:latin typeface="Calibri" panose="020F0502020204030204" pitchFamily="34" charset="0"/>
                <a:ea typeface="+mn-ea"/>
                <a:cs typeface="Calibri" panose="020F0502020204030204" pitchFamily="34" charset="0"/>
              </a:rPr>
              <a:t>por</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debe</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finalizar</a:t>
            </a:r>
            <a:r>
              <a:rPr lang="en-US" sz="1600" b="1" kern="1200" dirty="0">
                <a:latin typeface="Calibri" panose="020F0502020204030204" pitchFamily="34" charset="0"/>
                <a:ea typeface="+mn-ea"/>
                <a:cs typeface="Calibri" panose="020F0502020204030204" pitchFamily="34" charset="0"/>
              </a:rPr>
              <a:t> con ;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DBMS_OUTPUT.PUT_LINE('El primer </a:t>
            </a:r>
            <a:r>
              <a:rPr lang="en-US" sz="1600" b="1" kern="1200" dirty="0" err="1">
                <a:latin typeface="Calibri" panose="020F0502020204030204" pitchFamily="34" charset="0"/>
                <a:ea typeface="+mn-ea"/>
                <a:cs typeface="Calibri" panose="020F0502020204030204" pitchFamily="34" charset="0"/>
              </a:rPr>
              <a:t>nombre</a:t>
            </a:r>
            <a:r>
              <a:rPr lang="en-US" sz="1600" b="1" kern="1200" dirty="0">
                <a:latin typeface="Calibri" panose="020F0502020204030204" pitchFamily="34" charset="0"/>
                <a:ea typeface="+mn-ea"/>
                <a:cs typeface="Calibri" panose="020F0502020204030204" pitchFamily="34" charset="0"/>
              </a:rPr>
              <a:t> del </a:t>
            </a:r>
            <a:r>
              <a:rPr lang="en-US" sz="1600" b="1" kern="1200" dirty="0" err="1">
                <a:latin typeface="Calibri" panose="020F0502020204030204" pitchFamily="34" charset="0"/>
                <a:ea typeface="+mn-ea"/>
                <a:cs typeface="Calibri" panose="020F0502020204030204" pitchFamily="34" charset="0"/>
              </a:rPr>
              <a:t>empleado</a:t>
            </a:r>
            <a:r>
              <a:rPr lang="en-US" sz="1600" b="1" kern="1200" dirty="0">
                <a:latin typeface="Calibri" panose="020F0502020204030204" pitchFamily="34" charset="0"/>
                <a:ea typeface="+mn-ea"/>
                <a:cs typeface="Calibri" panose="020F0502020204030204" pitchFamily="34" charset="0"/>
              </a:rPr>
              <a:t> 200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v_fname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602" y="5907056"/>
            <a:ext cx="3401603" cy="886633"/>
          </a:xfrm>
          <a:prstGeom prst="rect">
            <a:avLst/>
          </a:prstGeom>
        </p:spPr>
      </p:pic>
    </p:spTree>
    <p:extLst>
      <p:ext uri="{BB962C8B-B14F-4D97-AF65-F5344CB8AC3E}">
        <p14:creationId xmlns:p14="http://schemas.microsoft.com/office/powerpoint/2010/main" val="3467598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13402" y="212725"/>
            <a:ext cx="4424144" cy="812800"/>
          </a:xfrm>
        </p:spPr>
        <p:txBody>
          <a:bodyPr/>
          <a:lstStyle/>
          <a:p>
            <a:pPr defTabSz="457200">
              <a:defRPr/>
            </a:pPr>
            <a:r>
              <a:rPr lang="es-CL" sz="2800" b="1" dirty="0">
                <a:solidFill>
                  <a:prstClr val="white"/>
                </a:solidFill>
                <a:latin typeface="Calibri"/>
              </a:rPr>
              <a:t>Errores más comunes al usar  Sentencia SELECT en PL/SQL</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96680" y="1197100"/>
            <a:ext cx="3989790" cy="227754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DECLARE</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VARCHAR2(40);</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v_salario</a:t>
            </a:r>
            <a:r>
              <a:rPr lang="es-MX" b="1" kern="1200" dirty="0">
                <a:solidFill>
                  <a:prstClr val="black"/>
                </a:solidFill>
                <a:latin typeface="Calibri"/>
                <a:ea typeface="+mn-ea"/>
                <a:cs typeface="Arial" panose="020B0604020202020204" pitchFamily="34" charset="0"/>
              </a:rPr>
              <a:t> NUMBER(6);</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BEGIN</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SELECT </a:t>
            </a:r>
            <a:r>
              <a:rPr lang="es-MX" b="1" kern="1200" dirty="0" err="1">
                <a:solidFill>
                  <a:prstClr val="black"/>
                </a:solidFill>
                <a:latin typeface="Calibri"/>
                <a:ea typeface="+mn-ea"/>
                <a:cs typeface="Arial" panose="020B0604020202020204" pitchFamily="34" charset="0"/>
              </a:rPr>
              <a:t>e.first_name</a:t>
            </a:r>
            <a:r>
              <a:rPr lang="es-MX" b="1" kern="1200" dirty="0">
                <a:solidFill>
                  <a:prstClr val="black"/>
                </a:solidFill>
                <a:latin typeface="Calibri"/>
                <a:ea typeface="+mn-ea"/>
                <a:cs typeface="Arial" panose="020B0604020202020204" pitchFamily="34" charset="0"/>
              </a:rPr>
              <a:t> || ' ' || </a:t>
            </a:r>
            <a:r>
              <a:rPr lang="es-MX" b="1" kern="1200" dirty="0" err="1">
                <a:solidFill>
                  <a:prstClr val="black"/>
                </a:solidFill>
                <a:latin typeface="Calibri"/>
                <a:ea typeface="+mn-ea"/>
                <a:cs typeface="Arial" panose="020B0604020202020204" pitchFamily="34" charset="0"/>
              </a:rPr>
              <a:t>e.last_name</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e.salary</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INTO </a:t>
            </a: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v_salario</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FROM </a:t>
            </a:r>
            <a:r>
              <a:rPr lang="es-MX" b="1" kern="1200" dirty="0" err="1">
                <a:solidFill>
                  <a:prstClr val="black"/>
                </a:solidFill>
                <a:latin typeface="Calibri"/>
                <a:ea typeface="+mn-ea"/>
                <a:cs typeface="Arial" panose="020B0604020202020204" pitchFamily="34" charset="0"/>
              </a:rPr>
              <a:t>employees</a:t>
            </a:r>
            <a:r>
              <a:rPr lang="es-MX" b="1" kern="1200" dirty="0">
                <a:solidFill>
                  <a:prstClr val="black"/>
                </a:solidFill>
                <a:latin typeface="Calibri"/>
                <a:ea typeface="+mn-ea"/>
                <a:cs typeface="Arial" panose="020B0604020202020204" pitchFamily="34" charset="0"/>
              </a:rPr>
              <a:t> e </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WHERE </a:t>
            </a:r>
            <a:r>
              <a:rPr lang="es-MX" b="1" kern="1200" dirty="0" err="1">
                <a:solidFill>
                  <a:prstClr val="black"/>
                </a:solidFill>
                <a:latin typeface="Calibri"/>
                <a:ea typeface="+mn-ea"/>
                <a:cs typeface="Arial" panose="020B0604020202020204" pitchFamily="34" charset="0"/>
              </a:rPr>
              <a:t>e.employee_id</a:t>
            </a:r>
            <a:r>
              <a:rPr lang="es-MX" b="1" kern="1200" dirty="0">
                <a:solidFill>
                  <a:prstClr val="black"/>
                </a:solidFill>
                <a:latin typeface="Calibri"/>
                <a:ea typeface="+mn-ea"/>
                <a:cs typeface="Arial" panose="020B0604020202020204" pitchFamily="34" charset="0"/>
              </a:rPr>
              <a:t>=10;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670" y="1738451"/>
            <a:ext cx="4282640" cy="1194843"/>
          </a:xfrm>
          <a:prstGeom prst="rect">
            <a:avLst/>
          </a:prstGeom>
        </p:spPr>
      </p:pic>
      <p:sp>
        <p:nvSpPr>
          <p:cNvPr id="11"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90055" y="4079444"/>
            <a:ext cx="3989790" cy="227754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DECLARE</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VARCHAR2(40);</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v_salario</a:t>
            </a:r>
            <a:r>
              <a:rPr lang="es-MX" b="1" kern="1200" dirty="0">
                <a:solidFill>
                  <a:prstClr val="black"/>
                </a:solidFill>
                <a:latin typeface="Calibri"/>
                <a:ea typeface="+mn-ea"/>
                <a:cs typeface="Arial" panose="020B0604020202020204" pitchFamily="34" charset="0"/>
              </a:rPr>
              <a:t> NUMBER(6);</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BEGIN</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SELECT </a:t>
            </a:r>
            <a:r>
              <a:rPr lang="es-MX" b="1" kern="1200" dirty="0" err="1">
                <a:solidFill>
                  <a:prstClr val="black"/>
                </a:solidFill>
                <a:latin typeface="Calibri"/>
                <a:ea typeface="+mn-ea"/>
                <a:cs typeface="Arial" panose="020B0604020202020204" pitchFamily="34" charset="0"/>
              </a:rPr>
              <a:t>e.first_name</a:t>
            </a:r>
            <a:r>
              <a:rPr lang="es-MX" b="1" kern="1200" dirty="0">
                <a:solidFill>
                  <a:prstClr val="black"/>
                </a:solidFill>
                <a:latin typeface="Calibri"/>
                <a:ea typeface="+mn-ea"/>
                <a:cs typeface="Arial" panose="020B0604020202020204" pitchFamily="34" charset="0"/>
              </a:rPr>
              <a:t> || ' ' || </a:t>
            </a:r>
            <a:r>
              <a:rPr lang="es-MX" b="1" kern="1200" dirty="0" err="1">
                <a:solidFill>
                  <a:prstClr val="black"/>
                </a:solidFill>
                <a:latin typeface="Calibri"/>
                <a:ea typeface="+mn-ea"/>
                <a:cs typeface="Arial" panose="020B0604020202020204" pitchFamily="34" charset="0"/>
              </a:rPr>
              <a:t>e.last_name</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e.salary</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INTO </a:t>
            </a: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v_salario</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FROM </a:t>
            </a:r>
            <a:r>
              <a:rPr lang="es-MX" b="1" kern="1200" dirty="0" err="1">
                <a:solidFill>
                  <a:prstClr val="black"/>
                </a:solidFill>
                <a:latin typeface="Calibri"/>
                <a:ea typeface="+mn-ea"/>
                <a:cs typeface="Arial" panose="020B0604020202020204" pitchFamily="34" charset="0"/>
              </a:rPr>
              <a:t>employees</a:t>
            </a:r>
            <a:r>
              <a:rPr lang="es-MX" b="1" kern="1200" dirty="0">
                <a:solidFill>
                  <a:prstClr val="black"/>
                </a:solidFill>
                <a:latin typeface="Calibri"/>
                <a:ea typeface="+mn-ea"/>
                <a:cs typeface="Arial" panose="020B0604020202020204" pitchFamily="34" charset="0"/>
              </a:rPr>
              <a:t> e </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WHERE </a:t>
            </a:r>
            <a:r>
              <a:rPr lang="es-MX" b="1" kern="1200" dirty="0" err="1">
                <a:solidFill>
                  <a:prstClr val="black"/>
                </a:solidFill>
                <a:latin typeface="Calibri"/>
                <a:ea typeface="+mn-ea"/>
                <a:cs typeface="Arial" panose="020B0604020202020204" pitchFamily="34" charset="0"/>
              </a:rPr>
              <a:t>e.employee_id</a:t>
            </a:r>
            <a:r>
              <a:rPr lang="es-MX" b="1" kern="1200" dirty="0">
                <a:solidFill>
                  <a:prstClr val="black"/>
                </a:solidFill>
                <a:latin typeface="Calibri"/>
                <a:ea typeface="+mn-ea"/>
                <a:cs typeface="Arial" panose="020B0604020202020204" pitchFamily="34" charset="0"/>
              </a:rPr>
              <a:t> &gt; 150;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295" y="4684743"/>
            <a:ext cx="4276015" cy="1111281"/>
          </a:xfrm>
          <a:prstGeom prst="rect">
            <a:avLst/>
          </a:prstGeom>
        </p:spPr>
      </p:pic>
      <p:pic>
        <p:nvPicPr>
          <p:cNvPr id="12" name="Imagen 11"/>
          <p:cNvPicPr>
            <a:picLocks noChangeAspect="1"/>
          </p:cNvPicPr>
          <p:nvPr/>
        </p:nvPicPr>
        <p:blipFill>
          <a:blip r:embed="rId5"/>
          <a:stretch>
            <a:fillRect/>
          </a:stretch>
        </p:blipFill>
        <p:spPr>
          <a:xfrm>
            <a:off x="32313" y="2127082"/>
            <a:ext cx="438950" cy="536494"/>
          </a:xfrm>
          <a:prstGeom prst="rect">
            <a:avLst/>
          </a:prstGeom>
        </p:spPr>
      </p:pic>
      <p:pic>
        <p:nvPicPr>
          <p:cNvPr id="13" name="Imagen 12"/>
          <p:cNvPicPr>
            <a:picLocks noChangeAspect="1"/>
          </p:cNvPicPr>
          <p:nvPr/>
        </p:nvPicPr>
        <p:blipFill>
          <a:blip r:embed="rId6"/>
          <a:stretch>
            <a:fillRect/>
          </a:stretch>
        </p:blipFill>
        <p:spPr>
          <a:xfrm>
            <a:off x="19059" y="4870283"/>
            <a:ext cx="438950" cy="536494"/>
          </a:xfrm>
          <a:prstGeom prst="rect">
            <a:avLst/>
          </a:prstGeom>
        </p:spPr>
      </p:pic>
    </p:spTree>
    <p:extLst>
      <p:ext uri="{BB962C8B-B14F-4D97-AF65-F5344CB8AC3E}">
        <p14:creationId xmlns:p14="http://schemas.microsoft.com/office/powerpoint/2010/main" val="348018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13402" y="212725"/>
            <a:ext cx="4424144" cy="812800"/>
          </a:xfrm>
        </p:spPr>
        <p:txBody>
          <a:bodyPr/>
          <a:lstStyle/>
          <a:p>
            <a:pPr defTabSz="457200">
              <a:defRPr/>
            </a:pPr>
            <a:r>
              <a:rPr lang="es-CL" sz="2800" b="1" dirty="0">
                <a:solidFill>
                  <a:prstClr val="white"/>
                </a:solidFill>
                <a:latin typeface="Calibri"/>
              </a:rPr>
              <a:t>Errores más comunes al usar  Sentencia SELECT en PL/SQL</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270061"/>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10"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96680" y="1288087"/>
            <a:ext cx="3996412" cy="249299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DECLARE</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VARCHAR2(40);</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v_salario</a:t>
            </a:r>
            <a:r>
              <a:rPr lang="es-MX" b="1" kern="1200" dirty="0">
                <a:solidFill>
                  <a:prstClr val="black"/>
                </a:solidFill>
                <a:latin typeface="Calibri"/>
                <a:ea typeface="+mn-ea"/>
                <a:cs typeface="Arial" panose="020B0604020202020204" pitchFamily="34" charset="0"/>
              </a:rPr>
              <a:t> NUMBER(10);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BEGIN</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SELECT </a:t>
            </a:r>
            <a:r>
              <a:rPr lang="es-MX" b="1" kern="1200" dirty="0" err="1">
                <a:solidFill>
                  <a:prstClr val="black"/>
                </a:solidFill>
                <a:latin typeface="Calibri"/>
                <a:ea typeface="+mn-ea"/>
                <a:cs typeface="Arial" panose="020B0604020202020204" pitchFamily="34" charset="0"/>
              </a:rPr>
              <a:t>e.first_name</a:t>
            </a:r>
            <a:r>
              <a:rPr lang="es-MX" b="1" kern="1200" dirty="0">
                <a:solidFill>
                  <a:prstClr val="black"/>
                </a:solidFill>
                <a:latin typeface="Calibri"/>
                <a:ea typeface="+mn-ea"/>
                <a:cs typeface="Arial" panose="020B0604020202020204" pitchFamily="34" charset="0"/>
              </a:rPr>
              <a:t> || ' ' || </a:t>
            </a:r>
            <a:r>
              <a:rPr lang="es-MX" b="1" kern="1200" dirty="0" err="1">
                <a:solidFill>
                  <a:prstClr val="black"/>
                </a:solidFill>
                <a:latin typeface="Calibri"/>
                <a:ea typeface="+mn-ea"/>
                <a:cs typeface="Arial" panose="020B0604020202020204" pitchFamily="34" charset="0"/>
              </a:rPr>
              <a:t>e.last_name</a:t>
            </a:r>
            <a:r>
              <a:rPr lang="es-MX" b="1" kern="1200" dirty="0">
                <a:solidFill>
                  <a:prstClr val="black"/>
                </a:solidFill>
                <a:latin typeface="Calibri"/>
                <a:ea typeface="+mn-ea"/>
                <a:cs typeface="Arial" panose="020B0604020202020204" pitchFamily="34" charset="0"/>
              </a:rPr>
              <a:t>,</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TO_CHAR(e.salary,'$999G999')</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INTO </a:t>
            </a: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v_salario</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FROM </a:t>
            </a:r>
            <a:r>
              <a:rPr lang="es-MX" b="1" kern="1200" dirty="0" err="1">
                <a:solidFill>
                  <a:prstClr val="black"/>
                </a:solidFill>
                <a:latin typeface="Calibri"/>
                <a:ea typeface="+mn-ea"/>
                <a:cs typeface="Arial" panose="020B0604020202020204" pitchFamily="34" charset="0"/>
              </a:rPr>
              <a:t>employees</a:t>
            </a:r>
            <a:r>
              <a:rPr lang="es-MX" b="1" kern="1200" dirty="0">
                <a:solidFill>
                  <a:prstClr val="black"/>
                </a:solidFill>
                <a:latin typeface="Calibri"/>
                <a:ea typeface="+mn-ea"/>
                <a:cs typeface="Arial" panose="020B0604020202020204" pitchFamily="34" charset="0"/>
              </a:rPr>
              <a:t> e </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WHERE </a:t>
            </a:r>
            <a:r>
              <a:rPr lang="es-MX" b="1" kern="1200" dirty="0" err="1">
                <a:solidFill>
                  <a:prstClr val="black"/>
                </a:solidFill>
                <a:latin typeface="Calibri"/>
                <a:ea typeface="+mn-ea"/>
                <a:cs typeface="Arial" panose="020B0604020202020204" pitchFamily="34" charset="0"/>
              </a:rPr>
              <a:t>e.employee_id</a:t>
            </a:r>
            <a:r>
              <a:rPr lang="es-MX" b="1" kern="1200" dirty="0">
                <a:solidFill>
                  <a:prstClr val="black"/>
                </a:solidFill>
                <a:latin typeface="Calibri"/>
                <a:ea typeface="+mn-ea"/>
                <a:cs typeface="Arial" panose="020B0604020202020204" pitchFamily="34" charset="0"/>
              </a:rPr>
              <a:t> = 150;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292" y="1720544"/>
            <a:ext cx="4164571" cy="1628076"/>
          </a:xfrm>
          <a:prstGeom prst="rect">
            <a:avLst/>
          </a:prstGeom>
        </p:spPr>
      </p:pic>
      <p:sp>
        <p:nvSpPr>
          <p:cNvPr id="9"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403308" y="3958403"/>
            <a:ext cx="3996412" cy="270843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DECLARE</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VARCHAR2(40);</a:t>
            </a:r>
          </a:p>
          <a:p>
            <a:pPr lvl="0" fontAlgn="base">
              <a:spcBef>
                <a:spcPct val="0"/>
              </a:spcBef>
              <a:spcAft>
                <a:spcPct val="0"/>
              </a:spcAft>
              <a:buClrTx/>
              <a:defRPr/>
            </a:pPr>
            <a:r>
              <a:rPr lang="es-MX" b="1" kern="1200" dirty="0" err="1">
                <a:solidFill>
                  <a:prstClr val="black"/>
                </a:solidFill>
                <a:latin typeface="Calibri"/>
                <a:ea typeface="+mn-ea"/>
                <a:cs typeface="Arial" panose="020B0604020202020204" pitchFamily="34" charset="0"/>
              </a:rPr>
              <a:t>v_salario</a:t>
            </a:r>
            <a:r>
              <a:rPr lang="es-MX" b="1" kern="1200" dirty="0">
                <a:solidFill>
                  <a:prstClr val="black"/>
                </a:solidFill>
                <a:latin typeface="Calibri"/>
                <a:ea typeface="+mn-ea"/>
                <a:cs typeface="Arial" panose="020B0604020202020204" pitchFamily="34" charset="0"/>
              </a:rPr>
              <a:t> VARCHAR2(10);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BEGIN</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SELECT </a:t>
            </a:r>
            <a:r>
              <a:rPr lang="es-MX" b="1" kern="1200" dirty="0" err="1">
                <a:solidFill>
                  <a:prstClr val="black"/>
                </a:solidFill>
                <a:latin typeface="Calibri"/>
                <a:ea typeface="+mn-ea"/>
                <a:cs typeface="Arial" panose="020B0604020202020204" pitchFamily="34" charset="0"/>
              </a:rPr>
              <a:t>e.first_name</a:t>
            </a:r>
            <a:r>
              <a:rPr lang="es-MX" b="1" kern="1200" dirty="0">
                <a:solidFill>
                  <a:prstClr val="black"/>
                </a:solidFill>
                <a:latin typeface="Calibri"/>
                <a:ea typeface="+mn-ea"/>
                <a:cs typeface="Arial" panose="020B0604020202020204" pitchFamily="34" charset="0"/>
              </a:rPr>
              <a:t> || ' ' || </a:t>
            </a:r>
            <a:r>
              <a:rPr lang="es-MX" b="1" kern="1200" dirty="0" err="1">
                <a:solidFill>
                  <a:prstClr val="black"/>
                </a:solidFill>
                <a:latin typeface="Calibri"/>
                <a:ea typeface="+mn-ea"/>
                <a:cs typeface="Arial" panose="020B0604020202020204" pitchFamily="34" charset="0"/>
              </a:rPr>
              <a:t>e.last_name</a:t>
            </a:r>
            <a:r>
              <a:rPr lang="es-MX" b="1" kern="1200" dirty="0">
                <a:solidFill>
                  <a:prstClr val="black"/>
                </a:solidFill>
                <a:latin typeface="Calibri"/>
                <a:ea typeface="+mn-ea"/>
                <a:cs typeface="Arial" panose="020B0604020202020204" pitchFamily="34" charset="0"/>
              </a:rPr>
              <a:t>,</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TO_CHAR(e.salary,'$999G999'),</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e.job_id</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INTO </a:t>
            </a:r>
            <a:r>
              <a:rPr lang="es-MX" b="1" kern="1200" dirty="0" err="1">
                <a:solidFill>
                  <a:prstClr val="black"/>
                </a:solidFill>
                <a:latin typeface="Calibri"/>
                <a:ea typeface="+mn-ea"/>
                <a:cs typeface="Arial" panose="020B0604020202020204" pitchFamily="34" charset="0"/>
              </a:rPr>
              <a:t>v_nombre_emp</a:t>
            </a:r>
            <a:r>
              <a:rPr lang="es-MX" b="1" kern="1200" dirty="0">
                <a:solidFill>
                  <a:prstClr val="black"/>
                </a:solidFill>
                <a:latin typeface="Calibri"/>
                <a:ea typeface="+mn-ea"/>
                <a:cs typeface="Arial" panose="020B0604020202020204" pitchFamily="34" charset="0"/>
              </a:rPr>
              <a:t>, </a:t>
            </a:r>
            <a:r>
              <a:rPr lang="es-MX" b="1" kern="1200" dirty="0" err="1">
                <a:solidFill>
                  <a:prstClr val="black"/>
                </a:solidFill>
                <a:latin typeface="Calibri"/>
                <a:ea typeface="+mn-ea"/>
                <a:cs typeface="Arial" panose="020B0604020202020204" pitchFamily="34" charset="0"/>
              </a:rPr>
              <a:t>v_salario</a:t>
            </a:r>
            <a:endParaRPr lang="es-MX" b="1" kern="1200" dirty="0">
              <a:solidFill>
                <a:prstClr val="black"/>
              </a:solidFill>
              <a:latin typeface="Calibri"/>
              <a:ea typeface="+mn-ea"/>
              <a:cs typeface="Arial" panose="020B0604020202020204" pitchFamily="34" charset="0"/>
            </a:endParaRP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FROM </a:t>
            </a:r>
            <a:r>
              <a:rPr lang="es-MX" b="1" kern="1200" dirty="0" err="1">
                <a:solidFill>
                  <a:prstClr val="black"/>
                </a:solidFill>
                <a:latin typeface="Calibri"/>
                <a:ea typeface="+mn-ea"/>
                <a:cs typeface="Arial" panose="020B0604020202020204" pitchFamily="34" charset="0"/>
              </a:rPr>
              <a:t>employees</a:t>
            </a:r>
            <a:r>
              <a:rPr lang="es-MX" b="1" kern="1200" dirty="0">
                <a:solidFill>
                  <a:prstClr val="black"/>
                </a:solidFill>
                <a:latin typeface="Calibri"/>
                <a:ea typeface="+mn-ea"/>
                <a:cs typeface="Arial" panose="020B0604020202020204" pitchFamily="34" charset="0"/>
              </a:rPr>
              <a:t> e </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  WHERE </a:t>
            </a:r>
            <a:r>
              <a:rPr lang="es-MX" b="1" kern="1200" dirty="0" err="1">
                <a:solidFill>
                  <a:prstClr val="black"/>
                </a:solidFill>
                <a:latin typeface="Calibri"/>
                <a:ea typeface="+mn-ea"/>
                <a:cs typeface="Arial" panose="020B0604020202020204" pitchFamily="34" charset="0"/>
              </a:rPr>
              <a:t>e.employee_id</a:t>
            </a:r>
            <a:r>
              <a:rPr lang="es-MX" b="1" kern="1200" dirty="0">
                <a:solidFill>
                  <a:prstClr val="black"/>
                </a:solidFill>
                <a:latin typeface="Calibri"/>
                <a:ea typeface="+mn-ea"/>
                <a:cs typeface="Arial" panose="020B0604020202020204" pitchFamily="34" charset="0"/>
              </a:rPr>
              <a:t> = 150;</a:t>
            </a:r>
          </a:p>
          <a:p>
            <a:pPr lvl="0" fontAlgn="base">
              <a:spcBef>
                <a:spcPct val="0"/>
              </a:spcBef>
              <a:spcAft>
                <a:spcPct val="0"/>
              </a:spcAft>
              <a:buClrTx/>
              <a:defRPr/>
            </a:pPr>
            <a:r>
              <a:rPr lang="es-MX" b="1" kern="1200" dirty="0">
                <a:solidFill>
                  <a:prstClr val="black"/>
                </a:solidFill>
                <a:latin typeface="Calibri"/>
                <a:ea typeface="+mn-ea"/>
                <a:cs typeface="Arial" panose="020B060402020202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920" y="4462801"/>
            <a:ext cx="3513126" cy="1699637"/>
          </a:xfrm>
          <a:prstGeom prst="rect">
            <a:avLst/>
          </a:prstGeom>
        </p:spPr>
      </p:pic>
      <p:pic>
        <p:nvPicPr>
          <p:cNvPr id="6" name="Imagen 5"/>
          <p:cNvPicPr>
            <a:picLocks noChangeAspect="1"/>
          </p:cNvPicPr>
          <p:nvPr/>
        </p:nvPicPr>
        <p:blipFill>
          <a:blip r:embed="rId5"/>
          <a:stretch>
            <a:fillRect/>
          </a:stretch>
        </p:blipFill>
        <p:spPr>
          <a:xfrm>
            <a:off x="5808" y="2362573"/>
            <a:ext cx="438950" cy="542591"/>
          </a:xfrm>
          <a:prstGeom prst="rect">
            <a:avLst/>
          </a:prstGeom>
        </p:spPr>
      </p:pic>
      <p:pic>
        <p:nvPicPr>
          <p:cNvPr id="11" name="Imagen 10"/>
          <p:cNvPicPr>
            <a:picLocks noChangeAspect="1"/>
          </p:cNvPicPr>
          <p:nvPr/>
        </p:nvPicPr>
        <p:blipFill>
          <a:blip r:embed="rId6"/>
          <a:stretch>
            <a:fillRect/>
          </a:stretch>
        </p:blipFill>
        <p:spPr>
          <a:xfrm>
            <a:off x="5809" y="4870281"/>
            <a:ext cx="438950" cy="536494"/>
          </a:xfrm>
          <a:prstGeom prst="rect">
            <a:avLst/>
          </a:prstGeom>
        </p:spPr>
      </p:pic>
    </p:spTree>
    <p:extLst>
      <p:ext uri="{BB962C8B-B14F-4D97-AF65-F5344CB8AC3E}">
        <p14:creationId xmlns:p14="http://schemas.microsoft.com/office/powerpoint/2010/main" val="33753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39905" y="212725"/>
            <a:ext cx="4389833" cy="812800"/>
          </a:xfrm>
        </p:spPr>
        <p:txBody>
          <a:bodyPr/>
          <a:lstStyle/>
          <a:p>
            <a:pPr defTabSz="457200">
              <a:defRPr/>
            </a:pPr>
            <a:r>
              <a:rPr lang="es-CL" sz="2800" b="1" dirty="0">
                <a:solidFill>
                  <a:prstClr val="white"/>
                </a:solidFill>
                <a:latin typeface="Calibri"/>
              </a:rPr>
              <a:t>Bloques PL/SQL Usando Variables Escalares y </a:t>
            </a:r>
            <a:r>
              <a:rPr lang="es-CL" sz="2800" b="1" dirty="0" err="1">
                <a:solidFill>
                  <a:prstClr val="white"/>
                </a:solidFill>
                <a:latin typeface="Calibri"/>
              </a:rPr>
              <a:t>Bind</a:t>
            </a:r>
            <a:r>
              <a:rPr lang="es-CL" sz="2800" b="1" dirty="0">
                <a:solidFill>
                  <a:prstClr val="white"/>
                </a:solidFill>
                <a:latin typeface="Calibri"/>
              </a:rPr>
              <a:t> </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044775"/>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9" name="Rectangle 3">
            <a:extLst>
              <a:ext uri="{FF2B5EF4-FFF2-40B4-BE49-F238E27FC236}">
                <a16:creationId xmlns:a16="http://schemas.microsoft.com/office/drawing/2014/main" id="{FD334D06-5FB5-4A0C-B84A-0879BEDCF581}"/>
              </a:ext>
            </a:extLst>
          </p:cNvPr>
          <p:cNvSpPr txBox="1">
            <a:spLocks noChangeArrowheads="1"/>
          </p:cNvSpPr>
          <p:nvPr/>
        </p:nvSpPr>
        <p:spPr bwMode="auto">
          <a:xfrm>
            <a:off x="611188" y="11505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70171" y="1435646"/>
            <a:ext cx="8522309"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 </a:t>
            </a:r>
            <a:r>
              <a:rPr lang="en-US" sz="1600" b="1" kern="1200" dirty="0" err="1">
                <a:solidFill>
                  <a:srgbClr val="C00000"/>
                </a:solidFill>
                <a:latin typeface="Calibri" panose="020F0502020204030204" pitchFamily="34" charset="0"/>
                <a:ea typeface="+mn-ea"/>
                <a:cs typeface="Calibri" panose="020F0502020204030204" pitchFamily="34" charset="0"/>
              </a:rPr>
              <a:t>b_fecha_proc</a:t>
            </a:r>
            <a:r>
              <a:rPr lang="en-US" sz="1600" b="1" kern="1200" dirty="0">
                <a:latin typeface="Calibri" panose="020F0502020204030204" pitchFamily="34" charset="0"/>
                <a:ea typeface="+mn-ea"/>
                <a:cs typeface="Calibri" panose="020F0502020204030204" pitchFamily="34" charset="0"/>
              </a:rPr>
              <a:t> VARCHAR2(7)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b_fecha_proc</a:t>
            </a:r>
            <a:r>
              <a:rPr lang="en-US" sz="1600" b="1" kern="1200" dirty="0">
                <a:latin typeface="Calibri" panose="020F0502020204030204" pitchFamily="34" charset="0"/>
                <a:ea typeface="+mn-ea"/>
                <a:cs typeface="Calibri" panose="020F0502020204030204" pitchFamily="34" charset="0"/>
              </a:rPr>
              <a:t>:='01/2021'</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 </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:=150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employees.salary%TYPE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err="1">
                <a:solidFill>
                  <a:srgbClr val="7030A0"/>
                </a:solidFill>
                <a:latin typeface="Calibri" panose="020F0502020204030204" pitchFamily="34" charset="0"/>
                <a:ea typeface="+mn-ea"/>
                <a:cs typeface="Calibri" panose="020F0502020204030204" pitchFamily="34" charset="0"/>
              </a:rPr>
              <a:t>v_pnombre</a:t>
            </a:r>
            <a:r>
              <a:rPr lang="en-US" sz="1600" b="1" kern="1200" dirty="0">
                <a:latin typeface="Calibri" panose="020F0502020204030204" pitchFamily="34" charset="0"/>
                <a:ea typeface="+mn-ea"/>
                <a:cs typeface="Calibri" panose="020F0502020204030204" pitchFamily="34" charset="0"/>
              </a:rPr>
              <a:t> VARCHAR2(20);</a:t>
            </a:r>
          </a:p>
          <a:p>
            <a:pPr lvl="0" fontAlgn="base">
              <a:spcBef>
                <a:spcPct val="0"/>
              </a:spcBef>
              <a:spcAft>
                <a:spcPct val="0"/>
              </a:spcAft>
              <a:buClrTx/>
              <a:defRPr/>
            </a:pPr>
            <a:r>
              <a:rPr lang="en-US" sz="1600" b="1" kern="1200" dirty="0" err="1">
                <a:solidFill>
                  <a:srgbClr val="FF0000"/>
                </a:solidFill>
                <a:latin typeface="Calibri" panose="020F0502020204030204" pitchFamily="34" charset="0"/>
                <a:ea typeface="+mn-ea"/>
                <a:cs typeface="Calibri" panose="020F0502020204030204" pitchFamily="34" charset="0"/>
              </a:rPr>
              <a:t>v_apellido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employees.last_name%TYPE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SELECT </a:t>
            </a:r>
            <a:r>
              <a:rPr lang="en-US" sz="1600" b="1" kern="1200" dirty="0" err="1">
                <a:latin typeface="Calibri" panose="020F0502020204030204" pitchFamily="34" charset="0"/>
                <a:ea typeface="+mn-ea"/>
                <a:cs typeface="Calibri" panose="020F0502020204030204" pitchFamily="34" charset="0"/>
              </a:rPr>
              <a:t>e.first_name</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e.last_name</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e.salary</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solidFill>
                  <a:srgbClr val="7030A0"/>
                </a:solidFill>
                <a:latin typeface="Calibri" panose="020F0502020204030204" pitchFamily="34" charset="0"/>
                <a:ea typeface="+mn-ea"/>
                <a:cs typeface="Calibri" panose="020F0502020204030204" pitchFamily="34" charset="0"/>
              </a:rPr>
              <a:t>v_pnombre</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FF0000"/>
                </a:solidFill>
                <a:latin typeface="Calibri" panose="020F0502020204030204" pitchFamily="34" charset="0"/>
                <a:ea typeface="+mn-ea"/>
                <a:cs typeface="Calibri" panose="020F0502020204030204" pitchFamily="34" charset="0"/>
              </a:rPr>
              <a:t>v_apellido</a:t>
            </a:r>
            <a:r>
              <a:rPr lang="en-US" sz="1600" b="1" kern="1200" dirty="0">
                <a:latin typeface="Calibri" panose="020F0502020204030204" pitchFamily="34" charset="0"/>
                <a:ea typeface="+mn-ea"/>
                <a:cs typeface="Calibri" panose="020F0502020204030204" pitchFamily="34" charset="0"/>
              </a:rPr>
              <a:t> , </a:t>
            </a:r>
            <a:r>
              <a:rPr lang="en-US" sz="1600" b="1" kern="1200" dirty="0" err="1">
                <a:solidFill>
                  <a:srgbClr val="008000"/>
                </a:solidFill>
                <a:latin typeface="Calibri" panose="020F0502020204030204" pitchFamily="34" charset="0"/>
                <a:ea typeface="+mn-ea"/>
                <a:cs typeface="Calibri" panose="020F0502020204030204" pitchFamily="34" charset="0"/>
              </a:rPr>
              <a:t>v_salario</a:t>
            </a:r>
            <a:endParaRPr lang="en-US" sz="1600" b="1" kern="1200" dirty="0">
              <a:solidFill>
                <a:srgbClr val="008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employees 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employee_id</a:t>
            </a:r>
            <a:r>
              <a:rPr lang="en-US" sz="1600" b="1" kern="1200" dirty="0">
                <a:latin typeface="Calibri" panose="020F0502020204030204" pitchFamily="34" charset="0"/>
                <a:ea typeface="+mn-ea"/>
                <a:cs typeface="Calibri" panose="020F0502020204030204" pitchFamily="34" charset="0"/>
              </a:rPr>
              <a:t>=</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En</a:t>
            </a:r>
            <a:r>
              <a:rPr lang="en-US" sz="1600" b="1" kern="1200" dirty="0">
                <a:latin typeface="Calibri" panose="020F0502020204030204" pitchFamily="34" charset="0"/>
                <a:ea typeface="+mn-ea"/>
                <a:cs typeface="Calibri" panose="020F0502020204030204" pitchFamily="34" charset="0"/>
              </a:rPr>
              <a:t> el </a:t>
            </a:r>
            <a:r>
              <a:rPr lang="en-US" sz="1600" b="1" kern="1200" dirty="0" err="1">
                <a:latin typeface="Calibri" panose="020F0502020204030204" pitchFamily="34" charset="0"/>
                <a:ea typeface="+mn-ea"/>
                <a:cs typeface="Calibri" panose="020F0502020204030204" pitchFamily="34" charset="0"/>
              </a:rPr>
              <a:t>proceso</a:t>
            </a:r>
            <a:r>
              <a:rPr lang="en-US" sz="1600" b="1" kern="1200" dirty="0">
                <a:latin typeface="Calibri" panose="020F0502020204030204" pitchFamily="34" charset="0"/>
                <a:ea typeface="+mn-ea"/>
                <a:cs typeface="Calibri" panose="020F0502020204030204" pitchFamily="34" charset="0"/>
              </a:rPr>
              <a:t> de </a:t>
            </a:r>
            <a:r>
              <a:rPr lang="en-US" sz="1600" b="1" kern="1200" dirty="0" err="1">
                <a:latin typeface="Calibri" panose="020F0502020204030204" pitchFamily="34" charset="0"/>
                <a:ea typeface="+mn-ea"/>
                <a:cs typeface="Calibri" panose="020F0502020204030204" pitchFamily="34" charset="0"/>
              </a:rPr>
              <a:t>remuneraciones</a:t>
            </a:r>
            <a:r>
              <a:rPr lang="en-US" sz="1600" b="1" kern="1200" dirty="0">
                <a:latin typeface="Calibri" panose="020F0502020204030204" pitchFamily="34" charset="0"/>
                <a:ea typeface="+mn-ea"/>
                <a:cs typeface="Calibri" panose="020F0502020204030204" pitchFamily="34" charset="0"/>
              </a:rPr>
              <a:t> de ' || </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b_fecha_proc</a:t>
            </a:r>
            <a:r>
              <a:rPr lang="en-US" sz="1600" b="1" kern="1200" dirty="0">
                <a:solidFill>
                  <a:srgbClr val="C00000"/>
                </a:solidFill>
                <a:latin typeface="Calibri" panose="020F0502020204030204" pitchFamily="34" charset="0"/>
                <a:ea typeface="+mn-ea"/>
                <a:cs typeface="Calibri" panose="020F0502020204030204" pitchFamily="34" charset="0"/>
              </a:rPr>
              <a:t> </a:t>
            </a:r>
            <a:r>
              <a:rPr lang="en-US" sz="1600" b="1" kern="1200" dirty="0">
                <a:latin typeface="Calibri" panose="020F0502020204030204" pitchFamily="34" charset="0"/>
                <a:ea typeface="+mn-ea"/>
                <a:cs typeface="Calibri" panose="020F0502020204030204" pitchFamily="34" charset="0"/>
              </a:rPr>
              <a:t>|| ' el </a:t>
            </a:r>
            <a:r>
              <a:rPr lang="en-US" sz="1600" b="1" kern="1200" dirty="0" err="1">
                <a:latin typeface="Calibri" panose="020F0502020204030204" pitchFamily="34" charset="0"/>
                <a:ea typeface="+mn-ea"/>
                <a:cs typeface="Calibri" panose="020F0502020204030204" pitchFamily="34" charset="0"/>
              </a:rPr>
              <a:t>salario</a:t>
            </a:r>
            <a:r>
              <a:rPr lang="en-US" sz="1600" b="1" kern="1200" dirty="0">
                <a:latin typeface="Calibri" panose="020F0502020204030204" pitchFamily="34" charset="0"/>
                <a:ea typeface="+mn-ea"/>
                <a:cs typeface="Calibri" panose="020F0502020204030204" pitchFamily="34" charset="0"/>
              </a:rPr>
              <a:t> del </a:t>
            </a:r>
            <a:r>
              <a:rPr lang="en-US" sz="1600" b="1" kern="1200" dirty="0" err="1">
                <a:latin typeface="Calibri" panose="020F0502020204030204" pitchFamily="34" charset="0"/>
                <a:ea typeface="+mn-ea"/>
                <a:cs typeface="Calibri" panose="020F0502020204030204" pitchFamily="34" charset="0"/>
              </a:rPr>
              <a:t>empleado</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7030A0"/>
                </a:solidFill>
                <a:latin typeface="Calibri" panose="020F0502020204030204" pitchFamily="34" charset="0"/>
                <a:ea typeface="+mn-ea"/>
                <a:cs typeface="Calibri" panose="020F0502020204030204" pitchFamily="34" charset="0"/>
              </a:rPr>
              <a:t>v_pnombre</a:t>
            </a:r>
            <a:r>
              <a:rPr lang="en-US" sz="1600" b="1" kern="1200" dirty="0">
                <a:latin typeface="Calibri" panose="020F0502020204030204" pitchFamily="34" charset="0"/>
                <a:ea typeface="+mn-ea"/>
                <a:cs typeface="Calibri" panose="020F0502020204030204" pitchFamily="34" charset="0"/>
              </a:rPr>
              <a:t> || ' ' || </a:t>
            </a:r>
            <a:r>
              <a:rPr lang="en-US" sz="1600" b="1" kern="1200" dirty="0" err="1">
                <a:solidFill>
                  <a:srgbClr val="FF0000"/>
                </a:solidFill>
                <a:latin typeface="Calibri" panose="020F0502020204030204" pitchFamily="34" charset="0"/>
                <a:ea typeface="+mn-ea"/>
                <a:cs typeface="Calibri" panose="020F0502020204030204" pitchFamily="34" charset="0"/>
              </a:rPr>
              <a:t>v_apellido</a:t>
            </a:r>
            <a:r>
              <a:rPr lang="en-US" sz="1600" b="1" kern="1200" dirty="0">
                <a:latin typeface="Calibri" panose="020F0502020204030204" pitchFamily="34" charset="0"/>
                <a:ea typeface="+mn-ea"/>
                <a:cs typeface="Calibri" panose="020F0502020204030204" pitchFamily="34" charset="0"/>
              </a:rPr>
              <a:t> || ' '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fue</a:t>
            </a:r>
            <a:r>
              <a:rPr lang="en-US" sz="1600" b="1" kern="1200" dirty="0">
                <a:latin typeface="Calibri" panose="020F0502020204030204" pitchFamily="34" charset="0"/>
                <a:ea typeface="+mn-ea"/>
                <a:cs typeface="Calibri" panose="020F0502020204030204" pitchFamily="34" charset="0"/>
              </a:rPr>
              <a:t> de $ ' || </a:t>
            </a: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703" y="5669500"/>
            <a:ext cx="6969085" cy="947868"/>
          </a:xfrm>
          <a:prstGeom prst="rect">
            <a:avLst/>
          </a:prstGeom>
        </p:spPr>
      </p:pic>
    </p:spTree>
    <p:extLst>
      <p:ext uri="{BB962C8B-B14F-4D97-AF65-F5344CB8AC3E}">
        <p14:creationId xmlns:p14="http://schemas.microsoft.com/office/powerpoint/2010/main" val="21768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Qué son las variables en PL/SQL.</a:t>
            </a:r>
          </a:p>
          <a:p>
            <a:pPr marL="393700" indent="-342900" algn="just">
              <a:buFont typeface="Arial" panose="020B0604020202020204" pitchFamily="34" charset="0"/>
              <a:buChar char="•"/>
            </a:pPr>
            <a:r>
              <a:rPr lang="es-CL" sz="2200" dirty="0"/>
              <a:t>Consideraciones y buenas prácticas al definir variables.</a:t>
            </a:r>
          </a:p>
          <a:p>
            <a:pPr marL="393700" indent="-342900" algn="just">
              <a:buFont typeface="Arial" panose="020B0604020202020204" pitchFamily="34" charset="0"/>
              <a:buChar char="•"/>
            </a:pPr>
            <a:r>
              <a:rPr lang="es-CL" sz="2200" dirty="0"/>
              <a:t>Tipos de Variables que se pueden usar en PL/SQL.</a:t>
            </a:r>
          </a:p>
          <a:p>
            <a:pPr marL="393700" indent="-342900" algn="just">
              <a:buFont typeface="Arial" panose="020B0604020202020204" pitchFamily="34" charset="0"/>
              <a:buChar char="•"/>
            </a:pPr>
            <a:r>
              <a:rPr lang="es-CL" sz="2200" dirty="0"/>
              <a:t>Cómo definir y usar variables Escalares.</a:t>
            </a:r>
          </a:p>
          <a:p>
            <a:pPr marL="393700" indent="-342900" algn="just">
              <a:buFont typeface="Arial" panose="020B0604020202020204" pitchFamily="34" charset="0"/>
              <a:buChar char="•"/>
            </a:pPr>
            <a:r>
              <a:rPr lang="es-CL" sz="2200" dirty="0"/>
              <a:t>Cómo definir y usar variables </a:t>
            </a:r>
            <a:r>
              <a:rPr lang="es-CL" sz="2200" dirty="0" err="1"/>
              <a:t>Bind</a:t>
            </a:r>
            <a:endParaRPr lang="es-CL" sz="2200" dirty="0"/>
          </a:p>
          <a:p>
            <a:pPr marL="393700" indent="-342900" algn="just">
              <a:buFont typeface="Arial" panose="020B0604020202020204" pitchFamily="34" charset="0"/>
              <a:buChar char="•"/>
            </a:pPr>
            <a:r>
              <a:rPr lang="es-CL" sz="2200" dirty="0"/>
              <a:t>Cómo usar la sentencia SELECT para obtener información en un Bloque PL/SQL.</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39905" y="212725"/>
            <a:ext cx="4389833" cy="812800"/>
          </a:xfrm>
        </p:spPr>
        <p:txBody>
          <a:bodyPr/>
          <a:lstStyle/>
          <a:p>
            <a:pPr defTabSz="457200">
              <a:defRPr/>
            </a:pPr>
            <a:r>
              <a:rPr lang="es-CL" sz="2800" b="1" dirty="0">
                <a:solidFill>
                  <a:prstClr val="white"/>
                </a:solidFill>
                <a:latin typeface="Calibri"/>
              </a:rPr>
              <a:t>Bloques PL/SQL Usando Variables Escalares y </a:t>
            </a:r>
            <a:r>
              <a:rPr lang="es-CL" sz="2800" b="1" dirty="0" err="1">
                <a:solidFill>
                  <a:prstClr val="white"/>
                </a:solidFill>
                <a:latin typeface="Calibri"/>
              </a:rPr>
              <a:t>Bind</a:t>
            </a:r>
            <a:r>
              <a:rPr lang="es-CL" sz="2800" b="1" dirty="0">
                <a:solidFill>
                  <a:prstClr val="white"/>
                </a:solidFill>
                <a:latin typeface="Calibri"/>
              </a:rPr>
              <a:t> </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044775"/>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9" name="Rectangle 3">
            <a:extLst>
              <a:ext uri="{FF2B5EF4-FFF2-40B4-BE49-F238E27FC236}">
                <a16:creationId xmlns:a16="http://schemas.microsoft.com/office/drawing/2014/main" id="{FD334D06-5FB5-4A0C-B84A-0879BEDCF581}"/>
              </a:ext>
            </a:extLst>
          </p:cNvPr>
          <p:cNvSpPr txBox="1">
            <a:spLocks noChangeArrowheads="1"/>
          </p:cNvSpPr>
          <p:nvPr/>
        </p:nvSpPr>
        <p:spPr bwMode="auto">
          <a:xfrm>
            <a:off x="611188" y="11505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70171" y="1435646"/>
            <a:ext cx="8522038" cy="452431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 </a:t>
            </a:r>
            <a:r>
              <a:rPr lang="en-US" sz="1600" b="1" kern="1200" dirty="0" err="1">
                <a:solidFill>
                  <a:srgbClr val="C00000"/>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:=200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solidFill>
                  <a:srgbClr val="0000DE"/>
                </a:solidFill>
                <a:latin typeface="Calibri" panose="020F0502020204030204" pitchFamily="34" charset="0"/>
                <a:ea typeface="+mn-ea"/>
                <a:cs typeface="Calibri" panose="020F0502020204030204" pitchFamily="34" charset="0"/>
              </a:rPr>
              <a:t>v_nombre_emp</a:t>
            </a:r>
            <a:r>
              <a:rPr lang="en-US" sz="1600" b="1" kern="1200" dirty="0">
                <a:latin typeface="Calibri" panose="020F0502020204030204" pitchFamily="34" charset="0"/>
                <a:ea typeface="+mn-ea"/>
                <a:cs typeface="Calibri" panose="020F0502020204030204" pitchFamily="34" charset="0"/>
              </a:rPr>
              <a:t> VARCHAR2(40);</a:t>
            </a:r>
          </a:p>
          <a:p>
            <a:pPr lvl="0" fontAlgn="base">
              <a:spcBef>
                <a:spcPct val="0"/>
              </a:spcBef>
              <a:spcAft>
                <a:spcPct val="0"/>
              </a:spcAft>
              <a:buClrTx/>
              <a:defRPr/>
            </a:pP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 NUMBER(6);</a:t>
            </a:r>
          </a:p>
          <a:p>
            <a:pPr lvl="0" fontAlgn="base">
              <a:spcBef>
                <a:spcPct val="0"/>
              </a:spcBef>
              <a:spcAft>
                <a:spcPct val="0"/>
              </a:spcAft>
              <a:buClrTx/>
              <a:defRPr/>
            </a:pPr>
            <a:r>
              <a:rPr lang="en-US" sz="1600" b="1" kern="1200" dirty="0" err="1">
                <a:solidFill>
                  <a:srgbClr val="7030A0"/>
                </a:solidFill>
                <a:latin typeface="Calibri" panose="020F0502020204030204" pitchFamily="34" charset="0"/>
                <a:ea typeface="+mn-ea"/>
                <a:cs typeface="Calibri" panose="020F0502020204030204" pitchFamily="34" charset="0"/>
              </a:rPr>
              <a:t>v_nombre_depto</a:t>
            </a:r>
            <a:r>
              <a:rPr lang="en-US" sz="1600" b="1" kern="1200" dirty="0">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SELECT </a:t>
            </a:r>
            <a:r>
              <a:rPr lang="en-US" sz="1600" b="1" kern="1200" dirty="0" err="1">
                <a:solidFill>
                  <a:srgbClr val="0000DE"/>
                </a:solidFill>
                <a:latin typeface="Calibri" panose="020F0502020204030204" pitchFamily="34" charset="0"/>
                <a:ea typeface="+mn-ea"/>
                <a:cs typeface="Calibri" panose="020F0502020204030204" pitchFamily="34" charset="0"/>
              </a:rPr>
              <a:t>e.first_name</a:t>
            </a:r>
            <a:r>
              <a:rPr lang="en-US" sz="1600" b="1" kern="1200" dirty="0">
                <a:solidFill>
                  <a:srgbClr val="0000DE"/>
                </a:solidFill>
                <a:latin typeface="Calibri" panose="020F0502020204030204" pitchFamily="34" charset="0"/>
                <a:ea typeface="+mn-ea"/>
                <a:cs typeface="Calibri" panose="020F0502020204030204" pitchFamily="34" charset="0"/>
              </a:rPr>
              <a:t> || ' ' || </a:t>
            </a:r>
            <a:r>
              <a:rPr lang="en-US" sz="1600" b="1" kern="1200" dirty="0" err="1">
                <a:solidFill>
                  <a:srgbClr val="0000DE"/>
                </a:solidFill>
                <a:latin typeface="Calibri" panose="020F0502020204030204" pitchFamily="34" charset="0"/>
                <a:ea typeface="+mn-ea"/>
                <a:cs typeface="Calibri" panose="020F0502020204030204" pitchFamily="34" charset="0"/>
              </a:rPr>
              <a:t>e.last_name</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8000"/>
                </a:solidFill>
                <a:latin typeface="Calibri" panose="020F0502020204030204" pitchFamily="34" charset="0"/>
                <a:ea typeface="+mn-ea"/>
                <a:cs typeface="Calibri" panose="020F0502020204030204" pitchFamily="34" charset="0"/>
              </a:rPr>
              <a:t>e.salary</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7030A0"/>
                </a:solidFill>
                <a:latin typeface="Calibri" panose="020F0502020204030204" pitchFamily="34" charset="0"/>
                <a:ea typeface="+mn-ea"/>
                <a:cs typeface="Calibri" panose="020F0502020204030204" pitchFamily="34" charset="0"/>
              </a:rPr>
              <a:t>d.department_name</a:t>
            </a:r>
            <a:endParaRPr lang="en-US" sz="1600" b="1" kern="1200" dirty="0">
              <a:solidFill>
                <a:srgbClr val="7030A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solidFill>
                  <a:srgbClr val="0000DE"/>
                </a:solidFill>
                <a:latin typeface="Calibri" panose="020F0502020204030204" pitchFamily="34" charset="0"/>
                <a:ea typeface="+mn-ea"/>
                <a:cs typeface="Calibri" panose="020F0502020204030204" pitchFamily="34" charset="0"/>
              </a:rPr>
              <a:t>v_nombre_emp</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7030A0"/>
                </a:solidFill>
                <a:latin typeface="Calibri" panose="020F0502020204030204" pitchFamily="34" charset="0"/>
                <a:ea typeface="+mn-ea"/>
                <a:cs typeface="Calibri" panose="020F0502020204030204" pitchFamily="34" charset="0"/>
              </a:rPr>
              <a:t>v_nombre_depto</a:t>
            </a:r>
            <a:endParaRPr lang="en-US" sz="1600" b="1" kern="1200" dirty="0">
              <a:solidFill>
                <a:srgbClr val="7030A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employees e JOIN departments d</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ON </a:t>
            </a:r>
            <a:r>
              <a:rPr lang="en-US" sz="1600" b="1" kern="1200" dirty="0" err="1">
                <a:latin typeface="Calibri" panose="020F0502020204030204" pitchFamily="34" charset="0"/>
                <a:ea typeface="+mn-ea"/>
                <a:cs typeface="Calibri" panose="020F0502020204030204" pitchFamily="34" charset="0"/>
              </a:rPr>
              <a:t>e.department_id</a:t>
            </a:r>
            <a:r>
              <a:rPr lang="en-US" sz="1600" b="1" kern="1200" dirty="0">
                <a:latin typeface="Calibri" panose="020F0502020204030204" pitchFamily="34" charset="0"/>
                <a:ea typeface="+mn-ea"/>
                <a:cs typeface="Calibri" panose="020F0502020204030204" pitchFamily="34" charset="0"/>
              </a:rPr>
              <a:t>=</a:t>
            </a:r>
            <a:r>
              <a:rPr lang="en-US" sz="1600" b="1" kern="1200" dirty="0" err="1">
                <a:latin typeface="Calibri" panose="020F0502020204030204" pitchFamily="34" charset="0"/>
                <a:ea typeface="+mn-ea"/>
                <a:cs typeface="Calibri" panose="020F0502020204030204" pitchFamily="34" charset="0"/>
              </a:rPr>
              <a:t>d.department_id</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employee_id</a:t>
            </a:r>
            <a:r>
              <a:rPr lang="en-US" sz="1600" b="1" kern="1200" dirty="0">
                <a:latin typeface="Calibri" panose="020F0502020204030204" pitchFamily="34" charset="0"/>
                <a:ea typeface="+mn-ea"/>
                <a:cs typeface="Calibri" panose="020F0502020204030204" pitchFamily="34" charset="0"/>
              </a:rPr>
              <a:t>=</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DBMS_OUTPUT.PUT_LINE('LOS DATOS DEL EMPLEADO ' || </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 || ' SON LOS SIGUIENTES:');</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Nombre</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0000DE"/>
                </a:solidFill>
                <a:latin typeface="Calibri" panose="020F0502020204030204" pitchFamily="34" charset="0"/>
                <a:ea typeface="+mn-ea"/>
                <a:cs typeface="Calibri" panose="020F0502020204030204" pitchFamily="34" charset="0"/>
              </a:rPr>
              <a:t>v_nombre_emp</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Salario</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Trabaja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en</a:t>
            </a:r>
            <a:r>
              <a:rPr lang="en-US" sz="1600" b="1" kern="1200" dirty="0">
                <a:latin typeface="Calibri" panose="020F0502020204030204" pitchFamily="34" charset="0"/>
                <a:ea typeface="+mn-ea"/>
                <a:cs typeface="Calibri" panose="020F0502020204030204" pitchFamily="34" charset="0"/>
              </a:rPr>
              <a:t> el </a:t>
            </a:r>
            <a:r>
              <a:rPr lang="en-US" sz="1600" b="1" kern="1200" dirty="0" err="1">
                <a:latin typeface="Calibri" panose="020F0502020204030204" pitchFamily="34" charset="0"/>
                <a:ea typeface="+mn-ea"/>
                <a:cs typeface="Calibri" panose="020F0502020204030204" pitchFamily="34" charset="0"/>
              </a:rPr>
              <a:t>Depto</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7030A0"/>
                </a:solidFill>
                <a:latin typeface="Calibri" panose="020F0502020204030204" pitchFamily="34" charset="0"/>
                <a:ea typeface="+mn-ea"/>
                <a:cs typeface="Calibri" panose="020F0502020204030204" pitchFamily="34" charset="0"/>
              </a:rPr>
              <a:t>v_nombre_depto</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708" y="1558516"/>
            <a:ext cx="3134097" cy="1282869"/>
          </a:xfrm>
          <a:prstGeom prst="rect">
            <a:avLst/>
          </a:prstGeom>
        </p:spPr>
      </p:pic>
    </p:spTree>
    <p:extLst>
      <p:ext uri="{BB962C8B-B14F-4D97-AF65-F5344CB8AC3E}">
        <p14:creationId xmlns:p14="http://schemas.microsoft.com/office/powerpoint/2010/main" val="2030608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DAE73FF3-44DC-4A81-A8DE-3BD2CE159B4B}"/>
              </a:ext>
            </a:extLst>
          </p:cNvPr>
          <p:cNvSpPr>
            <a:spLocks noGrp="1"/>
          </p:cNvSpPr>
          <p:nvPr>
            <p:ph type="title"/>
          </p:nvPr>
        </p:nvSpPr>
        <p:spPr>
          <a:xfrm>
            <a:off x="1639905" y="212725"/>
            <a:ext cx="4389833" cy="812800"/>
          </a:xfrm>
        </p:spPr>
        <p:txBody>
          <a:bodyPr/>
          <a:lstStyle/>
          <a:p>
            <a:pPr defTabSz="457200">
              <a:defRPr/>
            </a:pPr>
            <a:r>
              <a:rPr lang="es-CL" sz="2800" b="1" dirty="0">
                <a:solidFill>
                  <a:prstClr val="white"/>
                </a:solidFill>
                <a:latin typeface="Calibri"/>
              </a:rPr>
              <a:t>Bloques PL/SQL Usando Variables Escalares y </a:t>
            </a:r>
            <a:r>
              <a:rPr lang="es-CL" sz="2800" b="1" dirty="0" err="1">
                <a:solidFill>
                  <a:prstClr val="white"/>
                </a:solidFill>
                <a:latin typeface="Calibri"/>
              </a:rPr>
              <a:t>Bind</a:t>
            </a:r>
            <a:r>
              <a:rPr lang="es-CL" sz="2800" b="1" dirty="0">
                <a:solidFill>
                  <a:prstClr val="white"/>
                </a:solidFill>
                <a:latin typeface="Calibri"/>
              </a:rPr>
              <a:t> </a:t>
            </a:r>
          </a:p>
        </p:txBody>
      </p:sp>
      <p:sp>
        <p:nvSpPr>
          <p:cNvPr id="19" name="Marcador de contenido 1">
            <a:extLst>
              <a:ext uri="{FF2B5EF4-FFF2-40B4-BE49-F238E27FC236}">
                <a16:creationId xmlns:a16="http://schemas.microsoft.com/office/drawing/2014/main" id="{D88E658D-FA76-4E4A-B0DC-D10E4D6D5BB8}"/>
              </a:ext>
            </a:extLst>
          </p:cNvPr>
          <p:cNvSpPr txBox="1">
            <a:spLocks/>
          </p:cNvSpPr>
          <p:nvPr/>
        </p:nvSpPr>
        <p:spPr>
          <a:xfrm>
            <a:off x="662880" y="1044775"/>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endParaRPr>
          </a:p>
          <a:p>
            <a:pPr marL="0" marR="0" lvl="0" indent="0" algn="l" defTabSz="457200" rtl="0" eaLnBrk="1" fontAlgn="auto" latinLnBrk="0" hangingPunct="1">
              <a:lnSpc>
                <a:spcPct val="100000"/>
              </a:lnSpc>
              <a:spcBef>
                <a:spcPct val="20000"/>
              </a:spcBef>
              <a:spcAft>
                <a:spcPts val="0"/>
              </a:spcAft>
              <a:buClrTx/>
              <a:buSzTx/>
              <a:buNone/>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9" name="Rectangle 3">
            <a:extLst>
              <a:ext uri="{FF2B5EF4-FFF2-40B4-BE49-F238E27FC236}">
                <a16:creationId xmlns:a16="http://schemas.microsoft.com/office/drawing/2014/main" id="{FD334D06-5FB5-4A0C-B84A-0879BEDCF581}"/>
              </a:ext>
            </a:extLst>
          </p:cNvPr>
          <p:cNvSpPr txBox="1">
            <a:spLocks noChangeArrowheads="1"/>
          </p:cNvSpPr>
          <p:nvPr/>
        </p:nvSpPr>
        <p:spPr bwMode="auto">
          <a:xfrm>
            <a:off x="611188" y="115052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7" name="Text Box 5">
            <a:extLst>
              <a:ext uri="{FF2B5EF4-FFF2-40B4-BE49-F238E27FC236}">
                <a16:creationId xmlns:a16="http://schemas.microsoft.com/office/drawing/2014/main" id="{EDCCA00C-1D7D-43B8-9929-627880B3D664}"/>
              </a:ext>
            </a:extLst>
          </p:cNvPr>
          <p:cNvSpPr txBox="1">
            <a:spLocks noChangeArrowheads="1"/>
          </p:cNvSpPr>
          <p:nvPr/>
        </p:nvSpPr>
        <p:spPr bwMode="auto">
          <a:xfrm>
            <a:off x="370171" y="1435646"/>
            <a:ext cx="8522309"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 </a:t>
            </a:r>
            <a:r>
              <a:rPr lang="en-US" sz="1600" b="1" kern="1200" dirty="0" err="1">
                <a:solidFill>
                  <a:srgbClr val="C00000"/>
                </a:solidFill>
                <a:latin typeface="Calibri" panose="020F0502020204030204" pitchFamily="34" charset="0"/>
                <a:ea typeface="+mn-ea"/>
                <a:cs typeface="Calibri" panose="020F0502020204030204" pitchFamily="34" charset="0"/>
              </a:rPr>
              <a:t>b_porc_salud</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VAR </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 NUMBER</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solidFill>
                  <a:srgbClr val="C00000"/>
                </a:solidFill>
                <a:latin typeface="Calibri" panose="020F0502020204030204" pitchFamily="34" charset="0"/>
                <a:ea typeface="+mn-ea"/>
                <a:cs typeface="Calibri" panose="020F0502020204030204" pitchFamily="34" charset="0"/>
              </a:rPr>
              <a:t>:</a:t>
            </a:r>
            <a:r>
              <a:rPr lang="en-US" sz="1600" b="1" kern="1200" dirty="0" err="1">
                <a:solidFill>
                  <a:srgbClr val="C00000"/>
                </a:solidFill>
                <a:latin typeface="Calibri" panose="020F0502020204030204" pitchFamily="34" charset="0"/>
                <a:ea typeface="+mn-ea"/>
                <a:cs typeface="Calibri" panose="020F0502020204030204" pitchFamily="34" charset="0"/>
              </a:rPr>
              <a:t>b_porc_salud</a:t>
            </a:r>
            <a:r>
              <a:rPr lang="en-US" sz="1600" b="1" kern="1200" dirty="0">
                <a:latin typeface="Calibri" panose="020F0502020204030204" pitchFamily="34" charset="0"/>
                <a:ea typeface="+mn-ea"/>
                <a:cs typeface="Calibri" panose="020F0502020204030204" pitchFamily="34" charset="0"/>
              </a:rPr>
              <a:t>:=0.07</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EXEC </a:t>
            </a:r>
            <a:r>
              <a:rPr lang="en-US" sz="1600" b="1" kern="1200" dirty="0">
                <a:latin typeface="Calibri" panose="020F0502020204030204" pitchFamily="34" charset="0"/>
                <a:cs typeface="Calibri" panose="020F0502020204030204" pitchFamily="34" charset="0"/>
              </a:rPr>
              <a:t> </a:t>
            </a:r>
            <a:r>
              <a:rPr lang="en-US" sz="1600" b="1" kern="1200" dirty="0">
                <a:solidFill>
                  <a:srgbClr val="0000DE"/>
                </a:solidFill>
                <a:latin typeface="Calibri" panose="020F0502020204030204" pitchFamily="34" charset="0"/>
                <a:cs typeface="Calibri" panose="020F0502020204030204" pitchFamily="34" charset="0"/>
              </a:rPr>
              <a:t>:</a:t>
            </a:r>
            <a:r>
              <a:rPr lang="en-US" sz="1600" b="1" kern="1200" dirty="0" err="1">
                <a:solidFill>
                  <a:srgbClr val="0000DE"/>
                </a:solidFill>
                <a:latin typeface="Calibri" panose="020F0502020204030204" pitchFamily="34" charset="0"/>
                <a:cs typeface="Calibri" panose="020F0502020204030204" pitchFamily="34" charset="0"/>
              </a:rPr>
              <a:t>b_id_emp</a:t>
            </a:r>
            <a:r>
              <a:rPr lang="en-US" sz="1600" b="1" kern="1200" dirty="0">
                <a:latin typeface="Calibri" panose="020F0502020204030204" pitchFamily="34" charset="0"/>
                <a:cs typeface="Calibri" panose="020F0502020204030204" pitchFamily="34" charset="0"/>
              </a:rPr>
              <a:t>:=150</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 VARCHAR2(10);</a:t>
            </a:r>
          </a:p>
          <a:p>
            <a:pPr lvl="0" fontAlgn="base">
              <a:spcBef>
                <a:spcPct val="0"/>
              </a:spcBef>
              <a:spcAft>
                <a:spcPct val="0"/>
              </a:spcAft>
              <a:buClrTx/>
              <a:defRPr/>
            </a:pPr>
            <a:r>
              <a:rPr lang="en-US" sz="1600" b="1" kern="1200" dirty="0" err="1">
                <a:solidFill>
                  <a:srgbClr val="4C004C"/>
                </a:solidFill>
                <a:latin typeface="Calibri" panose="020F0502020204030204" pitchFamily="34" charset="0"/>
                <a:ea typeface="+mn-ea"/>
                <a:cs typeface="Calibri" panose="020F0502020204030204" pitchFamily="34" charset="0"/>
              </a:rPr>
              <a:t>v_dcto_salud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employees.salary%TYPE</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err="1">
                <a:solidFill>
                  <a:srgbClr val="FF0000"/>
                </a:solidFill>
                <a:latin typeface="Calibri" panose="020F0502020204030204" pitchFamily="34" charset="0"/>
                <a:ea typeface="+mn-ea"/>
                <a:cs typeface="Calibri" panose="020F0502020204030204" pitchFamily="34" charset="0"/>
              </a:rPr>
              <a:t>v_annos_trab</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employees.employee_id%TYPE</a:t>
            </a:r>
            <a:r>
              <a:rPr lang="en-US" sz="1600" b="1" kern="1200" dirty="0">
                <a:latin typeface="Calibri" panose="020F0502020204030204" pitchFamily="34" charset="0"/>
                <a:ea typeface="+mn-ea"/>
                <a:cs typeface="Calibri" panose="020F0502020204030204" pitchFamily="34" charset="0"/>
              </a:rPr>
              <a:t>:=0;</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SELECT TO_CHAR(salary,'$999G999'), ROUND(salary*:</a:t>
            </a:r>
            <a:r>
              <a:rPr lang="en-US" sz="1600" b="1" kern="1200" dirty="0" err="1">
                <a:solidFill>
                  <a:srgbClr val="C00000"/>
                </a:solidFill>
                <a:latin typeface="Calibri" panose="020F0502020204030204" pitchFamily="34" charset="0"/>
                <a:ea typeface="+mn-ea"/>
                <a:cs typeface="Calibri" panose="020F0502020204030204" pitchFamily="34" charset="0"/>
              </a:rPr>
              <a:t>b_porc_salud</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ROUND(MONTHS_BETWEEN(</a:t>
            </a:r>
            <a:r>
              <a:rPr lang="en-US" sz="1600" b="1" kern="1200" dirty="0" err="1">
                <a:latin typeface="Calibri" panose="020F0502020204030204" pitchFamily="34" charset="0"/>
                <a:ea typeface="+mn-ea"/>
                <a:cs typeface="Calibri" panose="020F0502020204030204" pitchFamily="34" charset="0"/>
              </a:rPr>
              <a:t>SYSDATE,e.hire_date</a:t>
            </a:r>
            <a:r>
              <a:rPr lang="en-US" sz="1600" b="1" kern="1200" dirty="0">
                <a:latin typeface="Calibri" panose="020F0502020204030204" pitchFamily="34" charset="0"/>
                <a:ea typeface="+mn-ea"/>
                <a:cs typeface="Calibri" panose="020F0502020204030204" pitchFamily="34" charset="0"/>
              </a:rPr>
              <a:t>)/12)</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INTO </a:t>
            </a: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4C004C"/>
                </a:solidFill>
                <a:latin typeface="Calibri" panose="020F0502020204030204" pitchFamily="34" charset="0"/>
                <a:ea typeface="+mn-ea"/>
                <a:cs typeface="Calibri" panose="020F0502020204030204" pitchFamily="34" charset="0"/>
              </a:rPr>
              <a:t>v_dcto_salud</a:t>
            </a: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FF0000"/>
                </a:solidFill>
                <a:latin typeface="Calibri" panose="020F0502020204030204" pitchFamily="34" charset="0"/>
                <a:ea typeface="+mn-ea"/>
                <a:cs typeface="Calibri" panose="020F0502020204030204" pitchFamily="34" charset="0"/>
              </a:rPr>
              <a:t>v_annos_trab</a:t>
            </a:r>
            <a:endParaRPr lang="en-US" sz="1600" b="1" kern="1200" dirty="0">
              <a:solidFill>
                <a:srgbClr val="FF0000"/>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FROM employees e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WHERE </a:t>
            </a:r>
            <a:r>
              <a:rPr lang="en-US" sz="1600" b="1" kern="1200" dirty="0" err="1">
                <a:latin typeface="Calibri" panose="020F0502020204030204" pitchFamily="34" charset="0"/>
                <a:ea typeface="+mn-ea"/>
                <a:cs typeface="Calibri" panose="020F0502020204030204" pitchFamily="34" charset="0"/>
              </a:rPr>
              <a:t>employee_id</a:t>
            </a:r>
            <a:r>
              <a:rPr lang="en-US" sz="1600" b="1" kern="1200" dirty="0">
                <a:latin typeface="Calibri" panose="020F0502020204030204" pitchFamily="34" charset="0"/>
                <a:ea typeface="+mn-ea"/>
                <a:cs typeface="Calibri" panose="020F0502020204030204" pitchFamily="34" charset="0"/>
              </a:rPr>
              <a:t>=</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DBMS_OUTPUT.PUT_LINE('El </a:t>
            </a:r>
            <a:r>
              <a:rPr lang="en-US" sz="1600" b="1" kern="1200" dirty="0" err="1">
                <a:latin typeface="Calibri" panose="020F0502020204030204" pitchFamily="34" charset="0"/>
                <a:ea typeface="+mn-ea"/>
                <a:cs typeface="Calibri" panose="020F0502020204030204" pitchFamily="34" charset="0"/>
              </a:rPr>
              <a:t>empleado</a:t>
            </a:r>
            <a:r>
              <a:rPr lang="en-US" sz="1600" b="1" kern="1200" dirty="0">
                <a:latin typeface="Calibri" panose="020F0502020204030204" pitchFamily="34" charset="0"/>
                <a:ea typeface="+mn-ea"/>
                <a:cs typeface="Calibri" panose="020F0502020204030204" pitchFamily="34" charset="0"/>
              </a:rPr>
              <a:t> ' || </a:t>
            </a:r>
            <a:r>
              <a:rPr lang="en-US" sz="1600" b="1" kern="1200" dirty="0">
                <a:solidFill>
                  <a:srgbClr val="0000DE"/>
                </a:solidFill>
                <a:latin typeface="Calibri" panose="020F0502020204030204" pitchFamily="34" charset="0"/>
                <a:ea typeface="+mn-ea"/>
                <a:cs typeface="Calibri" panose="020F0502020204030204" pitchFamily="34" charset="0"/>
              </a:rPr>
              <a:t>:</a:t>
            </a:r>
            <a:r>
              <a:rPr lang="en-US" sz="1600" b="1" kern="1200" dirty="0" err="1">
                <a:solidFill>
                  <a:srgbClr val="0000DE"/>
                </a:solidFill>
                <a:latin typeface="Calibri" panose="020F0502020204030204" pitchFamily="34" charset="0"/>
                <a:ea typeface="+mn-ea"/>
                <a:cs typeface="Calibri" panose="020F0502020204030204" pitchFamily="34" charset="0"/>
              </a:rPr>
              <a:t>b_id_emp</a:t>
            </a:r>
            <a:r>
              <a:rPr lang="en-US" sz="1600" b="1" kern="1200" dirty="0">
                <a:latin typeface="Calibri" panose="020F0502020204030204" pitchFamily="34" charset="0"/>
                <a:ea typeface="+mn-ea"/>
                <a:cs typeface="Calibri" panose="020F0502020204030204" pitchFamily="34" charset="0"/>
              </a:rPr>
              <a:t> || ' </a:t>
            </a:r>
            <a:r>
              <a:rPr lang="en-US" sz="1600" b="1" kern="1200" dirty="0" err="1">
                <a:latin typeface="Calibri" panose="020F0502020204030204" pitchFamily="34" charset="0"/>
                <a:ea typeface="+mn-ea"/>
                <a:cs typeface="Calibri" panose="020F0502020204030204" pitchFamily="34" charset="0"/>
              </a:rPr>
              <a:t>lleva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trabajando</a:t>
            </a:r>
            <a:r>
              <a:rPr lang="en-US" sz="1600" b="1" kern="1200" dirty="0">
                <a:latin typeface="Calibri" panose="020F0502020204030204" pitchFamily="34" charset="0"/>
                <a:ea typeface="+mn-ea"/>
                <a:cs typeface="Calibri" panose="020F0502020204030204" pitchFamily="34" charset="0"/>
              </a:rPr>
              <a:t> ' || </a:t>
            </a:r>
            <a:r>
              <a:rPr lang="en-US" sz="1600" b="1" kern="1200" dirty="0" err="1">
                <a:solidFill>
                  <a:srgbClr val="FF0000"/>
                </a:solidFill>
                <a:latin typeface="Calibri" panose="020F0502020204030204" pitchFamily="34" charset="0"/>
                <a:ea typeface="+mn-ea"/>
                <a:cs typeface="Calibri" panose="020F0502020204030204" pitchFamily="34" charset="0"/>
              </a:rPr>
              <a:t>v_annos_trab</a:t>
            </a:r>
            <a:r>
              <a:rPr lang="en-US"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 </a:t>
            </a:r>
            <a:r>
              <a:rPr lang="en-US" sz="1600" b="1" kern="1200" dirty="0" err="1">
                <a:latin typeface="Calibri" panose="020F0502020204030204" pitchFamily="34" charset="0"/>
                <a:ea typeface="+mn-ea"/>
                <a:cs typeface="Calibri" panose="020F0502020204030204" pitchFamily="34" charset="0"/>
              </a:rPr>
              <a:t>años</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en</a:t>
            </a:r>
            <a:r>
              <a:rPr lang="en-US" sz="1600" b="1" kern="1200" dirty="0">
                <a:latin typeface="Calibri" panose="020F0502020204030204" pitchFamily="34" charset="0"/>
                <a:ea typeface="+mn-ea"/>
                <a:cs typeface="Calibri" panose="020F0502020204030204" pitchFamily="34" charset="0"/>
              </a:rPr>
              <a:t> la </a:t>
            </a:r>
            <a:r>
              <a:rPr lang="en-US" sz="1600" b="1" kern="1200" dirty="0" err="1">
                <a:latin typeface="Calibri" panose="020F0502020204030204" pitchFamily="34" charset="0"/>
                <a:ea typeface="+mn-ea"/>
                <a:cs typeface="Calibri" panose="020F0502020204030204" pitchFamily="34" charset="0"/>
              </a:rPr>
              <a:t>empresa</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a:t>
            </a:r>
            <a:r>
              <a:rPr lang="en-US" sz="1600" b="1" kern="1200" dirty="0" err="1">
                <a:latin typeface="Calibri" panose="020F0502020204030204" pitchFamily="34" charset="0"/>
                <a:ea typeface="+mn-ea"/>
                <a:cs typeface="Calibri" panose="020F0502020204030204" pitchFamily="34" charset="0"/>
              </a:rPr>
              <a:t>Posee</a:t>
            </a:r>
            <a:r>
              <a:rPr lang="en-US" sz="1600" b="1" kern="1200" dirty="0">
                <a:latin typeface="Calibri" panose="020F0502020204030204" pitchFamily="34" charset="0"/>
                <a:ea typeface="+mn-ea"/>
                <a:cs typeface="Calibri" panose="020F0502020204030204" pitchFamily="34" charset="0"/>
              </a:rPr>
              <a:t> un </a:t>
            </a:r>
            <a:r>
              <a:rPr lang="en-US" sz="1600" b="1" kern="1200" dirty="0" err="1">
                <a:latin typeface="Calibri" panose="020F0502020204030204" pitchFamily="34" charset="0"/>
                <a:ea typeface="+mn-ea"/>
                <a:cs typeface="Calibri" panose="020F0502020204030204" pitchFamily="34" charset="0"/>
              </a:rPr>
              <a:t>salario</a:t>
            </a:r>
            <a:r>
              <a:rPr lang="en-US" sz="1600" b="1" kern="1200" dirty="0">
                <a:latin typeface="Calibri" panose="020F0502020204030204" pitchFamily="34" charset="0"/>
                <a:ea typeface="+mn-ea"/>
                <a:cs typeface="Calibri" panose="020F0502020204030204" pitchFamily="34" charset="0"/>
              </a:rPr>
              <a:t> de ' || </a:t>
            </a:r>
            <a:r>
              <a:rPr lang="en-US" sz="1600" b="1" kern="1200" dirty="0" err="1">
                <a:solidFill>
                  <a:srgbClr val="008000"/>
                </a:solidFill>
                <a:latin typeface="Calibri" panose="020F0502020204030204" pitchFamily="34" charset="0"/>
                <a:ea typeface="+mn-ea"/>
                <a:cs typeface="Calibri" panose="020F0502020204030204" pitchFamily="34" charset="0"/>
              </a:rPr>
              <a:t>v_salario</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DBMS_OUTPUT.PUT_LINE('Su </a:t>
            </a:r>
            <a:r>
              <a:rPr lang="en-US" sz="1600" b="1" kern="1200" dirty="0" err="1">
                <a:latin typeface="Calibri" panose="020F0502020204030204" pitchFamily="34" charset="0"/>
                <a:ea typeface="+mn-ea"/>
                <a:cs typeface="Calibri" panose="020F0502020204030204" pitchFamily="34" charset="0"/>
              </a:rPr>
              <a:t>descuento</a:t>
            </a:r>
            <a:r>
              <a:rPr lang="en-US" sz="1600" b="1" kern="1200" dirty="0">
                <a:latin typeface="Calibri" panose="020F0502020204030204" pitchFamily="34" charset="0"/>
                <a:ea typeface="+mn-ea"/>
                <a:cs typeface="Calibri" panose="020F0502020204030204" pitchFamily="34" charset="0"/>
              </a:rPr>
              <a:t> de </a:t>
            </a:r>
            <a:r>
              <a:rPr lang="en-US" sz="1600" b="1" kern="1200" dirty="0" err="1">
                <a:latin typeface="Calibri" panose="020F0502020204030204" pitchFamily="34" charset="0"/>
                <a:ea typeface="+mn-ea"/>
                <a:cs typeface="Calibri" panose="020F0502020204030204" pitchFamily="34" charset="0"/>
              </a:rPr>
              <a:t>salud</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de ' || </a:t>
            </a:r>
            <a:r>
              <a:rPr lang="en-US" sz="1600" b="1" kern="1200" dirty="0" err="1">
                <a:solidFill>
                  <a:srgbClr val="4C004C"/>
                </a:solidFill>
                <a:latin typeface="Calibri" panose="020F0502020204030204" pitchFamily="34" charset="0"/>
                <a:ea typeface="+mn-ea"/>
                <a:cs typeface="Calibri" panose="020F0502020204030204" pitchFamily="34" charset="0"/>
              </a:rPr>
              <a:t>v_dcto_salud</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849" y="1533593"/>
            <a:ext cx="4049648" cy="1258315"/>
          </a:xfrm>
          <a:prstGeom prst="rect">
            <a:avLst/>
          </a:prstGeom>
        </p:spPr>
      </p:pic>
    </p:spTree>
    <p:extLst>
      <p:ext uri="{BB962C8B-B14F-4D97-AF65-F5344CB8AC3E}">
        <p14:creationId xmlns:p14="http://schemas.microsoft.com/office/powerpoint/2010/main" val="353204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32</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explicó qué son las variables en PL/SQL.</a:t>
            </a:r>
          </a:p>
          <a:p>
            <a:pPr marL="393700" indent="-342900" algn="just">
              <a:buFont typeface="Arial" panose="020B0604020202020204" pitchFamily="34" charset="0"/>
              <a:buChar char="•"/>
            </a:pPr>
            <a:r>
              <a:rPr lang="es-CL" sz="2200" dirty="0"/>
              <a:t>Se explicaron las consideraciones y buenas prácticas al definir variables.</a:t>
            </a:r>
          </a:p>
          <a:p>
            <a:pPr marL="393700" indent="-342900" algn="just">
              <a:buFont typeface="Arial" panose="020B0604020202020204" pitchFamily="34" charset="0"/>
              <a:buChar char="•"/>
            </a:pPr>
            <a:r>
              <a:rPr lang="es-CL" sz="2200" dirty="0"/>
              <a:t>Se explicó que tipos de Variables que se pueden usar en PL/SQL.</a:t>
            </a:r>
          </a:p>
          <a:p>
            <a:pPr marL="393700" indent="-342900" algn="just">
              <a:buFont typeface="Arial" panose="020B0604020202020204" pitchFamily="34" charset="0"/>
              <a:buChar char="•"/>
            </a:pPr>
            <a:r>
              <a:rPr lang="es-CL" sz="2200" dirty="0"/>
              <a:t>Se explicó cómo definir y usar variables Escalares.</a:t>
            </a:r>
          </a:p>
          <a:p>
            <a:pPr marL="393700" indent="-342900" algn="just">
              <a:buFont typeface="Arial" panose="020B0604020202020204" pitchFamily="34" charset="0"/>
              <a:buChar char="•"/>
            </a:pPr>
            <a:r>
              <a:rPr lang="es-CL" sz="2200" dirty="0"/>
              <a:t>Se explicó cómo definir y usar variables </a:t>
            </a:r>
            <a:r>
              <a:rPr lang="es-CL" sz="2200" dirty="0" err="1"/>
              <a:t>Bind</a:t>
            </a:r>
            <a:endParaRPr lang="es-CL" sz="2200" dirty="0"/>
          </a:p>
          <a:p>
            <a:pPr marL="393700" indent="-342900" algn="just">
              <a:buFont typeface="Arial" panose="020B0604020202020204" pitchFamily="34" charset="0"/>
              <a:buChar char="•"/>
            </a:pPr>
            <a:r>
              <a:rPr lang="es-CL" sz="2200" dirty="0"/>
              <a:t>Se explicó cómo usar la sentencia SELECT para obtener información en un Bloque PL/SQL.</a:t>
            </a:r>
          </a:p>
        </p:txBody>
      </p:sp>
    </p:spTree>
    <p:extLst>
      <p:ext uri="{BB962C8B-B14F-4D97-AF65-F5344CB8AC3E}">
        <p14:creationId xmlns:p14="http://schemas.microsoft.com/office/powerpoint/2010/main" val="54067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Variables en un Bloque PL/SQL</a:t>
            </a:r>
            <a:endParaRPr sz="4800" b="1" dirty="0"/>
          </a:p>
        </p:txBody>
      </p:sp>
      <p:pic>
        <p:nvPicPr>
          <p:cNvPr id="2" name="Imagen 1">
            <a:extLst>
              <a:ext uri="{FF2B5EF4-FFF2-40B4-BE49-F238E27FC236}">
                <a16:creationId xmlns:a16="http://schemas.microsoft.com/office/drawing/2014/main" id="{B9D258FA-C0E5-4461-A36B-4A9CAB57E327}"/>
              </a:ext>
            </a:extLst>
          </p:cNvPr>
          <p:cNvPicPr>
            <a:picLocks noChangeAspect="1"/>
          </p:cNvPicPr>
          <p:nvPr/>
        </p:nvPicPr>
        <p:blipFill>
          <a:blip r:embed="rId3"/>
          <a:stretch>
            <a:fillRect/>
          </a:stretch>
        </p:blipFill>
        <p:spPr>
          <a:xfrm>
            <a:off x="1686546" y="6095224"/>
            <a:ext cx="5870957" cy="426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Uso de Variables</a:t>
            </a:r>
          </a:p>
        </p:txBody>
      </p:sp>
      <p:sp>
        <p:nvSpPr>
          <p:cNvPr id="5" name="Rectángulo redondeado 4">
            <a:extLst>
              <a:ext uri="{FF2B5EF4-FFF2-40B4-BE49-F238E27FC236}">
                <a16:creationId xmlns:a16="http://schemas.microsoft.com/office/drawing/2014/main" id="{A28384BE-7DDF-4E7F-AF62-F32E78E30B64}"/>
              </a:ext>
            </a:extLst>
          </p:cNvPr>
          <p:cNvSpPr/>
          <p:nvPr/>
        </p:nvSpPr>
        <p:spPr>
          <a:xfrm>
            <a:off x="1607270" y="1158751"/>
            <a:ext cx="2340000" cy="2016000"/>
          </a:xfrm>
          <a:prstGeom prst="roundRect">
            <a:avLst/>
          </a:prstGeom>
          <a:solidFill>
            <a:srgbClr val="86A33F"/>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ea typeface="+mn-ea"/>
                <a:cs typeface="Arial" panose="020B0604020202020204" pitchFamily="34" charset="0"/>
              </a:rPr>
              <a:t>Se pueden definir y usar variables en las sentencias SQL y sentencias procedurales del bloque PL/SQL</a:t>
            </a:r>
          </a:p>
        </p:txBody>
      </p:sp>
      <p:sp>
        <p:nvSpPr>
          <p:cNvPr id="7" name="Rectángulo redondeado 4">
            <a:extLst>
              <a:ext uri="{FF2B5EF4-FFF2-40B4-BE49-F238E27FC236}">
                <a16:creationId xmlns:a16="http://schemas.microsoft.com/office/drawing/2014/main" id="{36305E9A-CEC0-4BD1-90CB-713B44A72115}"/>
              </a:ext>
            </a:extLst>
          </p:cNvPr>
          <p:cNvSpPr/>
          <p:nvPr/>
        </p:nvSpPr>
        <p:spPr>
          <a:xfrm>
            <a:off x="5032347" y="1158751"/>
            <a:ext cx="2340000" cy="2016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utilizar para el almacenamiento temporal de los datos, manipulación de los valores almacenados y reusabilidad</a:t>
            </a:r>
            <a:endParaRPr lang="es-CL" sz="1800" b="1" kern="1200" dirty="0">
              <a:solidFill>
                <a:srgbClr val="FFFFFF"/>
              </a:solidFill>
              <a:latin typeface="Calibri"/>
              <a:cs typeface="Arial" panose="020B0604020202020204" pitchFamily="34" charset="0"/>
            </a:endParaRPr>
          </a:p>
        </p:txBody>
      </p:sp>
      <p:sp>
        <p:nvSpPr>
          <p:cNvPr id="8" name="Text Box 5">
            <a:extLst>
              <a:ext uri="{FF2B5EF4-FFF2-40B4-BE49-F238E27FC236}">
                <a16:creationId xmlns:a16="http://schemas.microsoft.com/office/drawing/2014/main" id="{9F159106-22F0-4525-B234-3B77503F1123}"/>
              </a:ext>
            </a:extLst>
          </p:cNvPr>
          <p:cNvSpPr txBox="1">
            <a:spLocks noChangeArrowheads="1"/>
          </p:cNvSpPr>
          <p:nvPr/>
        </p:nvSpPr>
        <p:spPr bwMode="auto">
          <a:xfrm>
            <a:off x="701824" y="3559507"/>
            <a:ext cx="7700051" cy="317009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DECLARE</a:t>
            </a:r>
          </a:p>
          <a:p>
            <a:pPr lvl="0" eaLnBrk="0" fontAlgn="base" hangingPunct="0">
              <a:spcBef>
                <a:spcPct val="0"/>
              </a:spcBef>
              <a:spcAft>
                <a:spcPct val="0"/>
              </a:spcAft>
              <a:buClrTx/>
              <a:defRPr/>
            </a:pPr>
            <a:r>
              <a:rPr lang="en-US" sz="1600" b="1" kern="1200" dirty="0" err="1">
                <a:solidFill>
                  <a:srgbClr val="0000DE"/>
                </a:solidFill>
                <a:latin typeface="Calibri"/>
                <a:ea typeface="+mn-ea"/>
                <a:cs typeface="Arial" panose="020B0604020202020204" pitchFamily="34" charset="0"/>
              </a:rPr>
              <a:t>v_id_emp</a:t>
            </a:r>
            <a:r>
              <a:rPr lang="en-US" sz="1600" b="1" kern="1200" dirty="0">
                <a:solidFill>
                  <a:srgbClr val="8EB65A"/>
                </a:solidFill>
                <a:latin typeface="Calibri"/>
                <a:ea typeface="+mn-ea"/>
                <a:cs typeface="Arial" panose="020B0604020202020204" pitchFamily="34" charset="0"/>
              </a:rPr>
              <a:t> </a:t>
            </a:r>
            <a:r>
              <a:rPr lang="en-US" sz="1600" b="1" kern="1200" dirty="0">
                <a:solidFill>
                  <a:prstClr val="black"/>
                </a:solidFill>
                <a:latin typeface="Calibri"/>
                <a:ea typeface="+mn-ea"/>
                <a:cs typeface="Arial" panose="020B0604020202020204" pitchFamily="34" charset="0"/>
              </a:rPr>
              <a:t>NUMBER(4);</a:t>
            </a:r>
          </a:p>
          <a:p>
            <a:pPr lvl="0" eaLnBrk="0" fontAlgn="base" hangingPunct="0">
              <a:spcBef>
                <a:spcPct val="0"/>
              </a:spcBef>
              <a:spcAft>
                <a:spcPct val="0"/>
              </a:spcAft>
              <a:buClrTx/>
              <a:defRPr/>
            </a:pPr>
            <a:r>
              <a:rPr lang="en-US" sz="1600" b="1" kern="1200" dirty="0" err="1">
                <a:solidFill>
                  <a:srgbClr val="C00000"/>
                </a:solidFill>
                <a:latin typeface="Calibri"/>
                <a:ea typeface="+mn-ea"/>
                <a:cs typeface="Arial" panose="020B0604020202020204" pitchFamily="34" charset="0"/>
              </a:rPr>
              <a:t>v_nombre_emp</a:t>
            </a:r>
            <a:r>
              <a:rPr lang="en-US" sz="1600" b="1" kern="1200" dirty="0">
                <a:solidFill>
                  <a:prstClr val="black"/>
                </a:solidFill>
                <a:latin typeface="Calibri"/>
                <a:ea typeface="+mn-ea"/>
                <a:cs typeface="Arial" panose="020B0604020202020204" pitchFamily="34" charset="0"/>
              </a:rPr>
              <a:t> VARCHAR2(30);</a:t>
            </a:r>
          </a:p>
          <a:p>
            <a:pPr lvl="0" eaLnBrk="0" fontAlgn="base" hangingPunct="0">
              <a:spcBef>
                <a:spcPct val="0"/>
              </a:spcBef>
              <a:spcAft>
                <a:spcPct val="0"/>
              </a:spcAft>
              <a:buClrTx/>
              <a:defRPr/>
            </a:pPr>
            <a:r>
              <a:rPr lang="en-US" sz="1600" b="1" kern="1200" dirty="0" err="1">
                <a:solidFill>
                  <a:srgbClr val="008000"/>
                </a:solidFill>
                <a:latin typeface="Calibri"/>
                <a:ea typeface="+mn-ea"/>
                <a:cs typeface="Arial" panose="020B0604020202020204" pitchFamily="34" charset="0"/>
              </a:rPr>
              <a:t>v_salario_emp</a:t>
            </a:r>
            <a:r>
              <a:rPr lang="en-US" sz="1600" b="1" kern="1200" dirty="0">
                <a:solidFill>
                  <a:prstClr val="black"/>
                </a:solidFill>
                <a:latin typeface="Calibri"/>
                <a:ea typeface="+mn-ea"/>
                <a:cs typeface="Arial" panose="020B0604020202020204" pitchFamily="34" charset="0"/>
              </a:rPr>
              <a:t> NUMBER(10);</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BEGIN</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SELECT </a:t>
            </a:r>
            <a:r>
              <a:rPr lang="en-US" sz="1600" b="1" kern="1200" dirty="0" err="1">
                <a:solidFill>
                  <a:srgbClr val="0000DE"/>
                </a:solidFill>
                <a:latin typeface="Calibri"/>
                <a:ea typeface="+mn-ea"/>
                <a:cs typeface="Arial" panose="020B0604020202020204" pitchFamily="34" charset="0"/>
              </a:rPr>
              <a:t>employee_id</a:t>
            </a:r>
            <a:r>
              <a:rPr lang="en-US" sz="1600" b="1" kern="1200" dirty="0">
                <a:solidFill>
                  <a:prstClr val="black"/>
                </a:solidFill>
                <a:latin typeface="Calibri"/>
                <a:ea typeface="+mn-ea"/>
                <a:cs typeface="Arial" panose="020B0604020202020204" pitchFamily="34" charset="0"/>
              </a:rPr>
              <a:t>, </a:t>
            </a:r>
            <a:r>
              <a:rPr lang="en-US" sz="1600" b="1" kern="1200" dirty="0" err="1">
                <a:solidFill>
                  <a:srgbClr val="C00000"/>
                </a:solidFill>
                <a:latin typeface="Calibri"/>
                <a:ea typeface="+mn-ea"/>
                <a:cs typeface="Arial" panose="020B0604020202020204" pitchFamily="34" charset="0"/>
              </a:rPr>
              <a:t>first_name</a:t>
            </a:r>
            <a:r>
              <a:rPr lang="en-US" sz="1600" b="1" kern="1200" dirty="0">
                <a:solidFill>
                  <a:srgbClr val="C00000"/>
                </a:solidFill>
                <a:latin typeface="Calibri"/>
                <a:ea typeface="+mn-ea"/>
                <a:cs typeface="Arial" panose="020B0604020202020204" pitchFamily="34" charset="0"/>
              </a:rPr>
              <a:t> || ' ' || </a:t>
            </a:r>
            <a:r>
              <a:rPr lang="en-US" sz="1600" b="1" kern="1200" dirty="0" err="1">
                <a:solidFill>
                  <a:srgbClr val="C00000"/>
                </a:solidFill>
                <a:latin typeface="Calibri"/>
                <a:ea typeface="+mn-ea"/>
                <a:cs typeface="Arial" panose="020B0604020202020204" pitchFamily="34" charset="0"/>
              </a:rPr>
              <a:t>last_name</a:t>
            </a:r>
            <a:r>
              <a:rPr lang="en-US" sz="1600" b="1" kern="1200" dirty="0">
                <a:solidFill>
                  <a:prstClr val="black"/>
                </a:solidFill>
                <a:latin typeface="Calibri"/>
                <a:ea typeface="+mn-ea"/>
                <a:cs typeface="Arial" panose="020B0604020202020204" pitchFamily="34" charset="0"/>
              </a:rPr>
              <a:t>, </a:t>
            </a:r>
            <a:r>
              <a:rPr lang="en-US" sz="1600" b="1" kern="1200" dirty="0">
                <a:solidFill>
                  <a:srgbClr val="008000"/>
                </a:solidFill>
                <a:latin typeface="Calibri"/>
                <a:ea typeface="+mn-ea"/>
                <a:cs typeface="Arial" panose="020B0604020202020204" pitchFamily="34" charset="0"/>
              </a:rPr>
              <a:t>salary</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INTO </a:t>
            </a:r>
            <a:r>
              <a:rPr lang="en-US" sz="1600" b="1" kern="1200" dirty="0" err="1">
                <a:solidFill>
                  <a:srgbClr val="0000DE"/>
                </a:solidFill>
                <a:latin typeface="Calibri"/>
                <a:cs typeface="Arial" panose="020B0604020202020204" pitchFamily="34" charset="0"/>
              </a:rPr>
              <a:t>v_id_emp</a:t>
            </a:r>
            <a:r>
              <a:rPr lang="en-US" sz="1600" b="1" kern="1200" dirty="0">
                <a:solidFill>
                  <a:prstClr val="black"/>
                </a:solidFill>
                <a:latin typeface="Calibri"/>
                <a:ea typeface="+mn-ea"/>
                <a:cs typeface="Arial" panose="020B0604020202020204" pitchFamily="34" charset="0"/>
              </a:rPr>
              <a:t>, </a:t>
            </a:r>
            <a:r>
              <a:rPr lang="en-US" sz="1600" b="1" kern="1200" dirty="0" err="1">
                <a:solidFill>
                  <a:srgbClr val="C00000"/>
                </a:solidFill>
                <a:latin typeface="Calibri"/>
                <a:cs typeface="Arial" panose="020B0604020202020204" pitchFamily="34" charset="0"/>
              </a:rPr>
              <a:t>v_nombre_emp</a:t>
            </a:r>
            <a:r>
              <a:rPr lang="en-US" sz="1600" b="1" kern="1200" dirty="0">
                <a:solidFill>
                  <a:prstClr val="black"/>
                </a:solidFill>
                <a:latin typeface="Calibri"/>
                <a:ea typeface="+mn-ea"/>
                <a:cs typeface="Arial" panose="020B0604020202020204" pitchFamily="34" charset="0"/>
              </a:rPr>
              <a:t>, </a:t>
            </a:r>
            <a:r>
              <a:rPr lang="en-US" sz="1600" b="1" kern="1200" dirty="0" err="1">
                <a:solidFill>
                  <a:srgbClr val="008000"/>
                </a:solidFill>
                <a:latin typeface="Calibri"/>
                <a:ea typeface="+mn-ea"/>
                <a:cs typeface="Arial" panose="020B0604020202020204" pitchFamily="34" charset="0"/>
              </a:rPr>
              <a:t>v_salario_emp</a:t>
            </a:r>
            <a:endParaRPr lang="en-US" sz="1600" b="1" kern="1200" dirty="0">
              <a:solidFill>
                <a:srgbClr val="008000"/>
              </a:solidFill>
              <a:latin typeface="Calibri"/>
              <a:ea typeface="+mn-ea"/>
              <a:cs typeface="Arial" panose="020B0604020202020204" pitchFamily="34" charset="0"/>
            </a:endParaRP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FROM employees</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WHERE </a:t>
            </a:r>
            <a:r>
              <a:rPr lang="en-US" sz="1600" b="1" kern="1200" dirty="0" err="1">
                <a:solidFill>
                  <a:prstClr val="black"/>
                </a:solidFill>
                <a:latin typeface="Calibri"/>
                <a:ea typeface="+mn-ea"/>
                <a:cs typeface="Arial" panose="020B0604020202020204" pitchFamily="34" charset="0"/>
              </a:rPr>
              <a:t>employee_id</a:t>
            </a:r>
            <a:r>
              <a:rPr lang="en-US" sz="1600" b="1" kern="1200" dirty="0">
                <a:solidFill>
                  <a:prstClr val="black"/>
                </a:solidFill>
                <a:latin typeface="Calibri"/>
                <a:ea typeface="+mn-ea"/>
                <a:cs typeface="Arial" panose="020B0604020202020204" pitchFamily="34" charset="0"/>
              </a:rPr>
              <a:t>=&amp;</a:t>
            </a:r>
            <a:r>
              <a:rPr lang="en-US" sz="1600" b="1" kern="1200" dirty="0" err="1">
                <a:solidFill>
                  <a:prstClr val="black"/>
                </a:solidFill>
                <a:latin typeface="Calibri"/>
                <a:ea typeface="+mn-ea"/>
                <a:cs typeface="Arial" panose="020B0604020202020204" pitchFamily="34" charset="0"/>
              </a:rPr>
              <a:t>id_emp</a:t>
            </a:r>
            <a:r>
              <a:rPr lang="en-US" sz="1600" b="1" kern="1200" dirty="0">
                <a:solidFill>
                  <a:prstClr val="black"/>
                </a:solidFill>
                <a:latin typeface="Calibri"/>
                <a:ea typeface="+mn-ea"/>
                <a:cs typeface="Arial" panose="020B0604020202020204" pitchFamily="34" charset="0"/>
              </a:rPr>
              <a:t>;</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DBMS_OUTPUT.PUT_LINE('El </a:t>
            </a:r>
            <a:r>
              <a:rPr lang="en-US" sz="1600" b="1" kern="1200" dirty="0" err="1">
                <a:solidFill>
                  <a:prstClr val="black"/>
                </a:solidFill>
                <a:latin typeface="Calibri"/>
                <a:ea typeface="+mn-ea"/>
                <a:cs typeface="Arial" panose="020B0604020202020204" pitchFamily="34" charset="0"/>
              </a:rPr>
              <a:t>empleado</a:t>
            </a:r>
            <a:r>
              <a:rPr lang="en-US" sz="1600" b="1" kern="1200" dirty="0">
                <a:solidFill>
                  <a:prstClr val="black"/>
                </a:solidFill>
                <a:latin typeface="Calibri"/>
                <a:ea typeface="+mn-ea"/>
                <a:cs typeface="Arial" panose="020B0604020202020204" pitchFamily="34" charset="0"/>
              </a:rPr>
              <a:t> ' ||</a:t>
            </a:r>
            <a:r>
              <a:rPr lang="en-US" sz="1600" b="1" kern="1200" dirty="0">
                <a:solidFill>
                  <a:srgbClr val="0000DE"/>
                </a:solidFill>
                <a:latin typeface="Calibri"/>
                <a:cs typeface="Arial" panose="020B0604020202020204" pitchFamily="34" charset="0"/>
              </a:rPr>
              <a:t> </a:t>
            </a:r>
            <a:r>
              <a:rPr lang="en-US" sz="1600" b="1" kern="1200" dirty="0" err="1">
                <a:solidFill>
                  <a:srgbClr val="0000DE"/>
                </a:solidFill>
                <a:latin typeface="Calibri"/>
                <a:cs typeface="Arial" panose="020B0604020202020204" pitchFamily="34" charset="0"/>
              </a:rPr>
              <a:t>v_id_emp</a:t>
            </a:r>
            <a:r>
              <a:rPr lang="en-US" sz="1600" b="1" kern="1200" dirty="0">
                <a:solidFill>
                  <a:prstClr val="black"/>
                </a:solidFill>
                <a:latin typeface="Calibri"/>
                <a:ea typeface="+mn-ea"/>
                <a:cs typeface="Arial" panose="020B0604020202020204" pitchFamily="34" charset="0"/>
              </a:rPr>
              <a:t> || ' ' ||</a:t>
            </a:r>
            <a:r>
              <a:rPr lang="en-US" sz="1600" b="1" kern="1200" dirty="0">
                <a:solidFill>
                  <a:srgbClr val="C00000"/>
                </a:solidFill>
                <a:latin typeface="Calibri"/>
                <a:cs typeface="Arial" panose="020B0604020202020204" pitchFamily="34" charset="0"/>
              </a:rPr>
              <a:t> </a:t>
            </a:r>
            <a:r>
              <a:rPr lang="en-US" sz="1600" b="1" kern="1200" dirty="0" err="1">
                <a:solidFill>
                  <a:srgbClr val="C00000"/>
                </a:solidFill>
                <a:latin typeface="Calibri"/>
                <a:cs typeface="Arial" panose="020B0604020202020204" pitchFamily="34" charset="0"/>
              </a:rPr>
              <a:t>v_nombre_emp</a:t>
            </a:r>
            <a:r>
              <a:rPr lang="en-US" sz="1600" b="1" kern="1200" dirty="0">
                <a:solidFill>
                  <a:prstClr val="black"/>
                </a:solidFill>
                <a:latin typeface="Calibri"/>
                <a:ea typeface="+mn-ea"/>
                <a:cs typeface="Arial" panose="020B0604020202020204" pitchFamily="34" charset="0"/>
              </a:rPr>
              <a:t> || </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                       ' </a:t>
            </a:r>
            <a:r>
              <a:rPr lang="en-US" sz="1600" b="1" kern="1200" dirty="0" err="1">
                <a:solidFill>
                  <a:prstClr val="black"/>
                </a:solidFill>
                <a:latin typeface="Calibri"/>
                <a:ea typeface="+mn-ea"/>
                <a:cs typeface="Arial" panose="020B0604020202020204" pitchFamily="34" charset="0"/>
              </a:rPr>
              <a:t>posee</a:t>
            </a:r>
            <a:r>
              <a:rPr lang="en-US" sz="1600" b="1" kern="1200" dirty="0">
                <a:solidFill>
                  <a:prstClr val="black"/>
                </a:solidFill>
                <a:latin typeface="Calibri"/>
                <a:ea typeface="+mn-ea"/>
                <a:cs typeface="Arial" panose="020B0604020202020204" pitchFamily="34" charset="0"/>
              </a:rPr>
              <a:t> un </a:t>
            </a:r>
            <a:r>
              <a:rPr lang="en-US" sz="1600" b="1" kern="1200" dirty="0" err="1">
                <a:solidFill>
                  <a:prstClr val="black"/>
                </a:solidFill>
                <a:latin typeface="Calibri"/>
                <a:ea typeface="+mn-ea"/>
                <a:cs typeface="Arial" panose="020B0604020202020204" pitchFamily="34" charset="0"/>
              </a:rPr>
              <a:t>salario</a:t>
            </a:r>
            <a:r>
              <a:rPr lang="en-US" sz="1600" b="1" kern="1200" dirty="0">
                <a:solidFill>
                  <a:prstClr val="black"/>
                </a:solidFill>
                <a:latin typeface="Calibri"/>
                <a:ea typeface="+mn-ea"/>
                <a:cs typeface="Arial" panose="020B0604020202020204" pitchFamily="34" charset="0"/>
              </a:rPr>
              <a:t> de $' || </a:t>
            </a:r>
            <a:r>
              <a:rPr lang="en-US" sz="1600" b="1" kern="1200" dirty="0" err="1">
                <a:solidFill>
                  <a:srgbClr val="008000"/>
                </a:solidFill>
                <a:latin typeface="Calibri"/>
                <a:cs typeface="Arial" panose="020B0604020202020204" pitchFamily="34" charset="0"/>
              </a:rPr>
              <a:t>v_salario_emp</a:t>
            </a:r>
            <a:r>
              <a:rPr lang="en-US" sz="1600" b="1" kern="1200" dirty="0">
                <a:solidFill>
                  <a:prstClr val="black"/>
                </a:solidFill>
                <a:latin typeface="Calibri"/>
                <a:ea typeface="+mn-ea"/>
                <a:cs typeface="Arial" panose="020B0604020202020204" pitchFamily="34" charset="0"/>
              </a:rPr>
              <a:t>);</a:t>
            </a:r>
          </a:p>
          <a:p>
            <a:pPr lvl="0" eaLnBrk="0" fontAlgn="base" hangingPunct="0">
              <a:spcBef>
                <a:spcPct val="0"/>
              </a:spcBef>
              <a:spcAft>
                <a:spcPct val="0"/>
              </a:spcAft>
              <a:buClrTx/>
              <a:defRPr/>
            </a:pPr>
            <a:r>
              <a:rPr lang="en-US" sz="1600" b="1" kern="1200" dirty="0">
                <a:solidFill>
                  <a:prstClr val="black"/>
                </a:solidFill>
                <a:latin typeface="Calibri"/>
                <a:ea typeface="+mn-ea"/>
                <a:cs typeface="Arial" panose="020B0604020202020204" pitchFamily="34" charset="0"/>
              </a:rPr>
              <a:t>END;</a:t>
            </a:r>
            <a:endParaRPr kumimoji="0" lang="es-MX" sz="800" b="0" i="0" u="none" strike="noStrike" kern="1200" cap="none" spc="0" normalizeH="0" baseline="0" noProof="0" dirty="0">
              <a:ln>
                <a:noFill/>
              </a:ln>
              <a:solidFill>
                <a:prstClr val="black"/>
              </a:solidFill>
              <a:effectLst/>
              <a:uLnTx/>
              <a:uFillTx/>
              <a:latin typeface="Arial Black" pitchFamily="34" charset="0"/>
              <a:ea typeface="+mn-ea"/>
              <a:cs typeface="Arial" panose="020B0604020202020204" pitchFamily="34" charset="0"/>
            </a:endParaRPr>
          </a:p>
        </p:txBody>
      </p:sp>
      <p:sp>
        <p:nvSpPr>
          <p:cNvPr id="6"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3270868"/>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Requisitos para definir Nombres de Variables</a:t>
            </a:r>
          </a:p>
        </p:txBody>
      </p:sp>
      <p:pic>
        <p:nvPicPr>
          <p:cNvPr id="4" name="Imagen 3">
            <a:extLst>
              <a:ext uri="{FF2B5EF4-FFF2-40B4-BE49-F238E27FC236}">
                <a16:creationId xmlns:a16="http://schemas.microsoft.com/office/drawing/2014/main" id="{0709E6CE-BD5B-441F-8C28-B8C2F104477B}"/>
              </a:ext>
            </a:extLst>
          </p:cNvPr>
          <p:cNvPicPr>
            <a:picLocks noChangeAspect="1"/>
          </p:cNvPicPr>
          <p:nvPr/>
        </p:nvPicPr>
        <p:blipFill>
          <a:blip r:embed="rId3"/>
          <a:stretch>
            <a:fillRect/>
          </a:stretch>
        </p:blipFill>
        <p:spPr>
          <a:xfrm>
            <a:off x="1002482" y="1192750"/>
            <a:ext cx="7139035" cy="5340559"/>
          </a:xfrm>
          <a:prstGeom prst="rect">
            <a:avLst/>
          </a:prstGeom>
        </p:spPr>
      </p:pic>
    </p:spTree>
    <p:extLst>
      <p:ext uri="{BB962C8B-B14F-4D97-AF65-F5344CB8AC3E}">
        <p14:creationId xmlns:p14="http://schemas.microsoft.com/office/powerpoint/2010/main" val="269731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563335" y="212725"/>
            <a:ext cx="4500582" cy="813000"/>
          </a:xfrm>
        </p:spPr>
        <p:txBody>
          <a:bodyPr/>
          <a:lstStyle/>
          <a:p>
            <a:pPr lvl="0" defTabSz="457200">
              <a:defRPr/>
            </a:pPr>
            <a:r>
              <a:rPr lang="es-CL" sz="2800" b="1" dirty="0">
                <a:solidFill>
                  <a:prstClr val="white"/>
                </a:solidFill>
                <a:latin typeface="Calibri"/>
              </a:rPr>
              <a:t>Tipos de Variables</a:t>
            </a:r>
          </a:p>
        </p:txBody>
      </p:sp>
      <p:pic>
        <p:nvPicPr>
          <p:cNvPr id="7" name="Imagen 6">
            <a:extLst>
              <a:ext uri="{FF2B5EF4-FFF2-40B4-BE49-F238E27FC236}">
                <a16:creationId xmlns:a16="http://schemas.microsoft.com/office/drawing/2014/main" id="{CC374262-B696-4FCA-9A02-15742AA52235}"/>
              </a:ext>
            </a:extLst>
          </p:cNvPr>
          <p:cNvPicPr>
            <a:picLocks noChangeAspect="1"/>
          </p:cNvPicPr>
          <p:nvPr/>
        </p:nvPicPr>
        <p:blipFill>
          <a:blip r:embed="rId3"/>
          <a:stretch>
            <a:fillRect/>
          </a:stretch>
        </p:blipFill>
        <p:spPr>
          <a:xfrm>
            <a:off x="200306" y="1336423"/>
            <a:ext cx="8815580" cy="4858933"/>
          </a:xfrm>
          <a:prstGeom prst="rect">
            <a:avLst/>
          </a:prstGeom>
        </p:spPr>
      </p:pic>
    </p:spTree>
    <p:extLst>
      <p:ext uri="{BB962C8B-B14F-4D97-AF65-F5344CB8AC3E}">
        <p14:creationId xmlns:p14="http://schemas.microsoft.com/office/powerpoint/2010/main" val="203546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Manejo de Variables PL/SQL</a:t>
            </a:r>
          </a:p>
        </p:txBody>
      </p:sp>
      <p:pic>
        <p:nvPicPr>
          <p:cNvPr id="4" name="Imagen 3">
            <a:extLst>
              <a:ext uri="{FF2B5EF4-FFF2-40B4-BE49-F238E27FC236}">
                <a16:creationId xmlns:a16="http://schemas.microsoft.com/office/drawing/2014/main" id="{4CE4809A-3715-4116-B275-4779DA68A194}"/>
              </a:ext>
            </a:extLst>
          </p:cNvPr>
          <p:cNvPicPr>
            <a:picLocks noChangeAspect="1"/>
          </p:cNvPicPr>
          <p:nvPr/>
        </p:nvPicPr>
        <p:blipFill>
          <a:blip r:embed="rId3"/>
          <a:stretch>
            <a:fillRect/>
          </a:stretch>
        </p:blipFill>
        <p:spPr>
          <a:xfrm>
            <a:off x="283092" y="1085399"/>
            <a:ext cx="8577815" cy="5657578"/>
          </a:xfrm>
          <a:prstGeom prst="rect">
            <a:avLst/>
          </a:prstGeom>
        </p:spPr>
      </p:pic>
    </p:spTree>
    <p:extLst>
      <p:ext uri="{BB962C8B-B14F-4D97-AF65-F5344CB8AC3E}">
        <p14:creationId xmlns:p14="http://schemas.microsoft.com/office/powerpoint/2010/main" val="2934061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Declarar e Inicializar Variables PL/SQL</a:t>
            </a:r>
          </a:p>
        </p:txBody>
      </p:sp>
      <p:sp>
        <p:nvSpPr>
          <p:cNvPr id="5" name="Rectangle 3">
            <a:extLst>
              <a:ext uri="{FF2B5EF4-FFF2-40B4-BE49-F238E27FC236}">
                <a16:creationId xmlns:a16="http://schemas.microsoft.com/office/drawing/2014/main" id="{BF0F4601-03DC-4C88-90BF-428D4BC5D92A}"/>
              </a:ext>
            </a:extLst>
          </p:cNvPr>
          <p:cNvSpPr txBox="1">
            <a:spLocks noChangeArrowheads="1"/>
          </p:cNvSpPr>
          <p:nvPr/>
        </p:nvSpPr>
        <p:spPr bwMode="auto">
          <a:xfrm>
            <a:off x="611188" y="125654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6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p:txBody>
      </p:sp>
      <p:sp>
        <p:nvSpPr>
          <p:cNvPr id="6" name="Text Box 5">
            <a:extLst>
              <a:ext uri="{FF2B5EF4-FFF2-40B4-BE49-F238E27FC236}">
                <a16:creationId xmlns:a16="http://schemas.microsoft.com/office/drawing/2014/main" id="{E8DFF9DE-7B3F-4665-8A89-1A611206F5D0}"/>
              </a:ext>
            </a:extLst>
          </p:cNvPr>
          <p:cNvSpPr txBox="1">
            <a:spLocks noChangeArrowheads="1"/>
          </p:cNvSpPr>
          <p:nvPr/>
        </p:nvSpPr>
        <p:spPr bwMode="auto">
          <a:xfrm>
            <a:off x="1259632" y="1540017"/>
            <a:ext cx="727318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fontAlgn="base">
              <a:spcBef>
                <a:spcPct val="0"/>
              </a:spcBef>
              <a:spcAft>
                <a:spcPct val="0"/>
              </a:spcAft>
              <a:buClrTx/>
              <a:defRPr/>
            </a:pPr>
            <a:r>
              <a:rPr lang="es-MX" sz="1600" b="1" i="1" kern="1200" dirty="0">
                <a:solidFill>
                  <a:sysClr val="windowText" lastClr="000000"/>
                </a:solidFill>
                <a:latin typeface="Calibri"/>
                <a:ea typeface="+mn-ea"/>
                <a:cs typeface="Arial" pitchFamily="34" charset="0"/>
              </a:rPr>
              <a:t>identificador</a:t>
            </a:r>
            <a:r>
              <a:rPr lang="es-MX" sz="1600" b="1" kern="1200" dirty="0">
                <a:solidFill>
                  <a:sysClr val="windowText" lastClr="000000"/>
                </a:solidFill>
                <a:latin typeface="Calibri"/>
                <a:ea typeface="+mn-ea"/>
                <a:cs typeface="Arial" pitchFamily="34" charset="0"/>
              </a:rPr>
              <a:t> [CONSTANT] </a:t>
            </a:r>
            <a:r>
              <a:rPr lang="es-MX" sz="1600" b="1" i="1" kern="1200" dirty="0" err="1">
                <a:solidFill>
                  <a:sysClr val="windowText" lastClr="000000"/>
                </a:solidFill>
                <a:latin typeface="Calibri"/>
                <a:ea typeface="+mn-ea"/>
                <a:cs typeface="Arial" pitchFamily="34" charset="0"/>
              </a:rPr>
              <a:t>tipo_de_dato</a:t>
            </a:r>
            <a:r>
              <a:rPr lang="es-MX" sz="1600" b="1" kern="1200" dirty="0">
                <a:solidFill>
                  <a:sysClr val="windowText" lastClr="000000"/>
                </a:solidFill>
                <a:latin typeface="Calibri"/>
                <a:ea typeface="+mn-ea"/>
                <a:cs typeface="Arial" pitchFamily="34" charset="0"/>
              </a:rPr>
              <a:t> [NOT NULL]   [:= | DEFAULT </a:t>
            </a:r>
            <a:r>
              <a:rPr lang="es-MX" sz="1600" b="1" i="1" kern="1200" dirty="0" err="1">
                <a:solidFill>
                  <a:sysClr val="windowText" lastClr="000000"/>
                </a:solidFill>
                <a:latin typeface="Calibri"/>
                <a:ea typeface="+mn-ea"/>
                <a:cs typeface="Arial" pitchFamily="34" charset="0"/>
              </a:rPr>
              <a:t>expr</a:t>
            </a:r>
            <a:r>
              <a:rPr lang="es-MX" sz="1600" b="1" kern="1200" dirty="0">
                <a:solidFill>
                  <a:sysClr val="windowText" lastClr="000000"/>
                </a:solidFill>
                <a:latin typeface="Calibri"/>
                <a:ea typeface="+mn-ea"/>
                <a:cs typeface="Arial" pitchFamily="34" charset="0"/>
              </a:rPr>
              <a:t>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9" name="Text Box 5">
            <a:extLst>
              <a:ext uri="{FF2B5EF4-FFF2-40B4-BE49-F238E27FC236}">
                <a16:creationId xmlns:a16="http://schemas.microsoft.com/office/drawing/2014/main" id="{824DE388-E6C2-418E-990F-4F73B30298B3}"/>
              </a:ext>
            </a:extLst>
          </p:cNvPr>
          <p:cNvSpPr txBox="1">
            <a:spLocks noChangeArrowheads="1"/>
          </p:cNvSpPr>
          <p:nvPr/>
        </p:nvSpPr>
        <p:spPr bwMode="auto">
          <a:xfrm>
            <a:off x="682294" y="2723193"/>
            <a:ext cx="8064660" cy="32932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v_comm</a:t>
            </a:r>
            <a:r>
              <a:rPr lang="en-US" sz="1600" b="1" kern="1200" dirty="0">
                <a:solidFill>
                  <a:srgbClr val="C00000"/>
                </a:solidFill>
                <a:latin typeface="Calibri" panose="020F0502020204030204" pitchFamily="34" charset="0"/>
                <a:ea typeface="+mn-ea"/>
                <a:cs typeface="Calibri" panose="020F0502020204030204" pitchFamily="34" charset="0"/>
              </a:rPr>
              <a:t>  	NUMBER(3) DEFAULT 200</a:t>
            </a:r>
            <a:r>
              <a:rPr lang="en-US" sz="1600" b="1" kern="1200" dirty="0">
                <a:latin typeface="Calibri" panose="020F0502020204030204" pitchFamily="34" charset="0"/>
                <a:ea typeface="+mn-ea"/>
                <a:cs typeface="Calibri" panose="020F0502020204030204" pitchFamily="34" charset="0"/>
              </a:rPr>
              <a:t>; /* la </a:t>
            </a:r>
            <a:r>
              <a:rPr lang="en-US" sz="1600" b="1" kern="1200" dirty="0" err="1">
                <a:latin typeface="Calibri" panose="020F0502020204030204" pitchFamily="34" charset="0"/>
                <a:ea typeface="+mn-ea"/>
                <a:cs typeface="Calibri" panose="020F0502020204030204" pitchFamily="34" charset="0"/>
              </a:rPr>
              <a:t>definición</a:t>
            </a:r>
            <a:r>
              <a:rPr lang="en-US" sz="1600" b="1" kern="1200" dirty="0">
                <a:latin typeface="Calibri" panose="020F0502020204030204" pitchFamily="34" charset="0"/>
                <a:ea typeface="+mn-ea"/>
                <a:cs typeface="Calibri" panose="020F0502020204030204" pitchFamily="34" charset="0"/>
              </a:rPr>
              <a:t> de </a:t>
            </a:r>
            <a:r>
              <a:rPr lang="en-US" sz="1600" b="1" kern="1200" dirty="0" err="1">
                <a:latin typeface="Calibri" panose="020F0502020204030204" pitchFamily="34" charset="0"/>
                <a:ea typeface="+mn-ea"/>
                <a:cs typeface="Calibri" panose="020F0502020204030204" pitchFamily="34" charset="0"/>
              </a:rPr>
              <a:t>una</a:t>
            </a:r>
            <a:r>
              <a:rPr lang="en-US" sz="1600" b="1" kern="1200" dirty="0">
                <a:latin typeface="Calibri" panose="020F0502020204030204" pitchFamily="34" charset="0"/>
                <a:ea typeface="+mn-ea"/>
                <a:cs typeface="Calibri" panose="020F0502020204030204" pitchFamily="34" charset="0"/>
              </a:rPr>
              <a:t> variable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una</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sentencia</a:t>
            </a:r>
            <a:r>
              <a:rPr lang="en-US" sz="1600" b="1" kern="1200" dirty="0">
                <a:latin typeface="Calibri" panose="020F0502020204030204" pitchFamily="34" charset="0"/>
                <a:ea typeface="+mn-ea"/>
                <a:cs typeface="Calibri" panose="020F0502020204030204" pitchFamily="34" charset="0"/>
              </a:rPr>
              <a:t> PL/SQL, </a:t>
            </a:r>
            <a:r>
              <a:rPr lang="en-US" sz="1600" b="1" kern="1200" dirty="0" err="1">
                <a:latin typeface="Calibri" panose="020F0502020204030204" pitchFamily="34" charset="0"/>
                <a:ea typeface="+mn-ea"/>
                <a:cs typeface="Calibri" panose="020F0502020204030204" pitchFamily="34" charset="0"/>
              </a:rPr>
              <a:t>por</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eso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finaliza</a:t>
            </a:r>
            <a:r>
              <a:rPr lang="en-US" sz="1600" b="1" kern="1200" dirty="0">
                <a:latin typeface="Calibri" panose="020F0502020204030204" pitchFamily="34" charset="0"/>
                <a:ea typeface="+mn-ea"/>
                <a:cs typeface="Calibri" panose="020F0502020204030204" pitchFamily="34" charset="0"/>
              </a:rPr>
              <a:t> con ; */</a:t>
            </a:r>
          </a:p>
          <a:p>
            <a:pPr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0000DE"/>
                </a:solidFill>
                <a:latin typeface="Calibri" panose="020F0502020204030204" pitchFamily="34" charset="0"/>
                <a:ea typeface="+mn-ea"/>
                <a:cs typeface="Calibri" panose="020F0502020204030204" pitchFamily="34" charset="0"/>
              </a:rPr>
              <a:t>c_comm</a:t>
            </a:r>
            <a:r>
              <a:rPr lang="en-US" sz="1600" b="1" kern="1200" dirty="0">
                <a:solidFill>
                  <a:srgbClr val="0000DE"/>
                </a:solidFill>
                <a:latin typeface="Calibri" panose="020F0502020204030204" pitchFamily="34" charset="0"/>
                <a:ea typeface="+mn-ea"/>
                <a:cs typeface="Calibri" panose="020F0502020204030204" pitchFamily="34" charset="0"/>
              </a:rPr>
              <a:t>	CONSTANT NUMBER(4) := 1400</a:t>
            </a:r>
            <a:r>
              <a:rPr lang="en-US" sz="1600" b="1" kern="1200" dirty="0">
                <a:latin typeface="Calibri" panose="020F0502020204030204" pitchFamily="34" charset="0"/>
                <a:ea typeface="+mn-ea"/>
                <a:cs typeface="Calibri" panose="020F0502020204030204" pitchFamily="34" charset="0"/>
              </a:rPr>
              <a:t>; </a:t>
            </a:r>
          </a:p>
          <a:p>
            <a:pPr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BEGIN</a:t>
            </a:r>
          </a:p>
          <a:p>
            <a:pPr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 la </a:t>
            </a:r>
            <a:r>
              <a:rPr lang="en-US" sz="1600" b="1" kern="1200" dirty="0" err="1">
                <a:latin typeface="Calibri" panose="020F0502020204030204" pitchFamily="34" charset="0"/>
                <a:cs typeface="Calibri" panose="020F0502020204030204" pitchFamily="34" charset="0"/>
              </a:rPr>
              <a:t>siguiente</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es</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una</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sentencia</a:t>
            </a:r>
            <a:r>
              <a:rPr lang="en-US" sz="1600" b="1" kern="1200" dirty="0">
                <a:latin typeface="Calibri" panose="020F0502020204030204" pitchFamily="34" charset="0"/>
                <a:cs typeface="Calibri" panose="020F0502020204030204" pitchFamily="34" charset="0"/>
              </a:rPr>
              <a:t> PL/SQL, </a:t>
            </a:r>
            <a:r>
              <a:rPr lang="en-US" sz="1600" b="1" kern="1200" dirty="0" err="1">
                <a:latin typeface="Calibri" panose="020F0502020204030204" pitchFamily="34" charset="0"/>
                <a:cs typeface="Calibri" panose="020F0502020204030204" pitchFamily="34" charset="0"/>
              </a:rPr>
              <a:t>por</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eso</a:t>
            </a:r>
            <a:r>
              <a:rPr lang="en-US" sz="1600" b="1" kern="1200" dirty="0">
                <a:latin typeface="Calibri" panose="020F0502020204030204" pitchFamily="34" charset="0"/>
                <a:cs typeface="Calibri" panose="020F0502020204030204" pitchFamily="34" charset="0"/>
              </a:rPr>
              <a:t> </a:t>
            </a:r>
            <a:r>
              <a:rPr lang="en-US" sz="1600" b="1" kern="1200" dirty="0" err="1">
                <a:latin typeface="Calibri" panose="020F0502020204030204" pitchFamily="34" charset="0"/>
                <a:cs typeface="Calibri" panose="020F0502020204030204" pitchFamily="34" charset="0"/>
              </a:rPr>
              <a:t>finaliza</a:t>
            </a:r>
            <a:r>
              <a:rPr lang="en-US" sz="1600" b="1" kern="1200" dirty="0">
                <a:latin typeface="Calibri" panose="020F0502020204030204" pitchFamily="34" charset="0"/>
                <a:cs typeface="Calibri" panose="020F0502020204030204" pitchFamily="34" charset="0"/>
              </a:rPr>
              <a:t> con ; */</a:t>
            </a:r>
            <a:endParaRPr lang="en-US"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DBMS_OUTPUT.PUT_LINE('Valor </a:t>
            </a:r>
            <a:r>
              <a:rPr lang="en-US" sz="1600" b="1" kern="1200" dirty="0" err="1">
                <a:latin typeface="Calibri" panose="020F0502020204030204" pitchFamily="34" charset="0"/>
                <a:ea typeface="+mn-ea"/>
                <a:cs typeface="Calibri" panose="020F0502020204030204" pitchFamily="34" charset="0"/>
              </a:rPr>
              <a:t>inicial</a:t>
            </a:r>
            <a:r>
              <a:rPr lang="en-US" sz="1600" b="1" kern="1200" dirty="0">
                <a:latin typeface="Calibri" panose="020F0502020204030204" pitchFamily="34" charset="0"/>
                <a:ea typeface="+mn-ea"/>
                <a:cs typeface="Calibri" panose="020F0502020204030204" pitchFamily="34" charset="0"/>
              </a:rPr>
              <a:t> de variable </a:t>
            </a:r>
            <a:r>
              <a:rPr lang="en-US" sz="1600" b="1" kern="1200" dirty="0" err="1">
                <a:latin typeface="Calibri" panose="020F0502020204030204" pitchFamily="34" charset="0"/>
                <a:ea typeface="+mn-ea"/>
                <a:cs typeface="Calibri" panose="020F0502020204030204" pitchFamily="34" charset="0"/>
              </a:rPr>
              <a:t>v_comm</a:t>
            </a:r>
            <a:r>
              <a:rPr lang="en-US" sz="1600" b="1" kern="1200" dirty="0">
                <a:latin typeface="Calibri" panose="020F0502020204030204" pitchFamily="34" charset="0"/>
                <a:ea typeface="+mn-ea"/>
                <a:cs typeface="Calibri" panose="020F0502020204030204" pitchFamily="34" charset="0"/>
              </a:rPr>
              <a:t> es : ' || </a:t>
            </a:r>
            <a:r>
              <a:rPr lang="en-US" sz="1600" b="1" kern="1200" dirty="0" err="1">
                <a:solidFill>
                  <a:srgbClr val="C00000"/>
                </a:solidFill>
                <a:latin typeface="Calibri" panose="020F0502020204030204" pitchFamily="34" charset="0"/>
                <a:ea typeface="+mn-ea"/>
                <a:cs typeface="Calibri" panose="020F0502020204030204" pitchFamily="34" charset="0"/>
              </a:rPr>
              <a:t>v_comm</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DBMS_OUTPUT.PUT_LINE('Valor </a:t>
            </a:r>
            <a:r>
              <a:rPr lang="en-US" sz="1600" b="1" kern="1200" dirty="0" err="1">
                <a:latin typeface="Calibri" panose="020F0502020204030204" pitchFamily="34" charset="0"/>
                <a:ea typeface="+mn-ea"/>
                <a:cs typeface="Calibri" panose="020F0502020204030204" pitchFamily="34" charset="0"/>
              </a:rPr>
              <a:t>inicial</a:t>
            </a:r>
            <a:r>
              <a:rPr lang="en-US" sz="1600" b="1" kern="1200" dirty="0">
                <a:latin typeface="Calibri" panose="020F0502020204030204" pitchFamily="34" charset="0"/>
                <a:ea typeface="+mn-ea"/>
                <a:cs typeface="Calibri" panose="020F0502020204030204" pitchFamily="34" charset="0"/>
              </a:rPr>
              <a:t> de variable </a:t>
            </a:r>
            <a:r>
              <a:rPr lang="en-US" sz="1600" b="1" kern="1200" dirty="0" err="1">
                <a:latin typeface="Calibri" panose="020F0502020204030204" pitchFamily="34" charset="0"/>
                <a:ea typeface="+mn-ea"/>
                <a:cs typeface="Calibri" panose="020F0502020204030204" pitchFamily="34" charset="0"/>
              </a:rPr>
              <a:t>c_comm</a:t>
            </a:r>
            <a:r>
              <a:rPr lang="en-US" sz="1600" b="1" kern="1200" dirty="0">
                <a:latin typeface="Calibri" panose="020F0502020204030204" pitchFamily="34" charset="0"/>
                <a:ea typeface="+mn-ea"/>
                <a:cs typeface="Calibri" panose="020F0502020204030204" pitchFamily="34" charset="0"/>
              </a:rPr>
              <a:t> es : ' || </a:t>
            </a:r>
            <a:r>
              <a:rPr lang="en-US" sz="1600" b="1" kern="1200" dirty="0" err="1">
                <a:solidFill>
                  <a:srgbClr val="0000DE"/>
                </a:solidFill>
                <a:latin typeface="Calibri" panose="020F0502020204030204" pitchFamily="34" charset="0"/>
                <a:ea typeface="+mn-ea"/>
                <a:cs typeface="Calibri" panose="020F0502020204030204" pitchFamily="34" charset="0"/>
              </a:rPr>
              <a:t>c_comm</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 la variable </a:t>
            </a:r>
            <a:r>
              <a:rPr lang="en-US" sz="1600" b="1" kern="1200" dirty="0" err="1">
                <a:latin typeface="Calibri" panose="020F0502020204030204" pitchFamily="34" charset="0"/>
                <a:ea typeface="+mn-ea"/>
                <a:cs typeface="Calibri" panose="020F0502020204030204" pitchFamily="34" charset="0"/>
              </a:rPr>
              <a:t>v_comm</a:t>
            </a:r>
            <a:r>
              <a:rPr lang="en-US" sz="1600" b="1" kern="1200" dirty="0">
                <a:latin typeface="Calibri" panose="020F0502020204030204" pitchFamily="34" charset="0"/>
                <a:ea typeface="+mn-ea"/>
                <a:cs typeface="Calibri" panose="020F0502020204030204" pitchFamily="34" charset="0"/>
              </a:rPr>
              <a:t> se le </a:t>
            </a:r>
            <a:r>
              <a:rPr lang="en-US" sz="1600" b="1" kern="1200" dirty="0" err="1">
                <a:latin typeface="Calibri" panose="020F0502020204030204" pitchFamily="34" charset="0"/>
                <a:ea typeface="+mn-ea"/>
                <a:cs typeface="Calibri" panose="020F0502020204030204" pitchFamily="34" charset="0"/>
              </a:rPr>
              <a:t>modifica</a:t>
            </a:r>
            <a:r>
              <a:rPr lang="en-US" sz="1600" b="1" kern="1200" dirty="0">
                <a:latin typeface="Calibri" panose="020F0502020204030204" pitchFamily="34" charset="0"/>
                <a:ea typeface="+mn-ea"/>
                <a:cs typeface="Calibri" panose="020F0502020204030204" pitchFamily="34" charset="0"/>
              </a:rPr>
              <a:t> el valor </a:t>
            </a:r>
            <a:r>
              <a:rPr lang="en-US" sz="1600" b="1" kern="1200" dirty="0" err="1">
                <a:latin typeface="Calibri" panose="020F0502020204030204" pitchFamily="34" charset="0"/>
                <a:ea typeface="+mn-ea"/>
                <a:cs typeface="Calibri" panose="020F0502020204030204" pitchFamily="34" charset="0"/>
              </a:rPr>
              <a:t>asignado</a:t>
            </a:r>
            <a:r>
              <a:rPr lang="en-US" sz="1600" b="1" kern="1200" dirty="0">
                <a:latin typeface="Calibri" panose="020F0502020204030204" pitchFamily="34" charset="0"/>
                <a:ea typeface="+mn-ea"/>
                <a:cs typeface="Calibri" panose="020F0502020204030204" pitchFamily="34" charset="0"/>
              </a:rPr>
              <a:t> </a:t>
            </a:r>
            <a:r>
              <a:rPr lang="en-US" sz="1600" b="1" kern="1200" dirty="0" err="1">
                <a:latin typeface="Calibri" panose="020F0502020204030204" pitchFamily="34" charset="0"/>
                <a:ea typeface="+mn-ea"/>
                <a:cs typeface="Calibri" panose="020F0502020204030204" pitchFamily="34" charset="0"/>
              </a:rPr>
              <a:t>inicialmente</a:t>
            </a:r>
            <a:r>
              <a:rPr lang="en-US" sz="1600" b="1" kern="1200" dirty="0">
                <a:latin typeface="Calibri" panose="020F0502020204030204" pitchFamily="34" charset="0"/>
                <a:ea typeface="+mn-ea"/>
                <a:cs typeface="Calibri" panose="020F0502020204030204" pitchFamily="34" charset="0"/>
              </a:rPr>
              <a:t> (200) por el valor 50. */</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a:t>
            </a:r>
            <a:r>
              <a:rPr lang="en-US" sz="1600" b="1" kern="1200" dirty="0" err="1">
                <a:solidFill>
                  <a:srgbClr val="C00000"/>
                </a:solidFill>
                <a:latin typeface="Calibri" panose="020F0502020204030204" pitchFamily="34" charset="0"/>
                <a:ea typeface="+mn-ea"/>
                <a:cs typeface="Calibri" panose="020F0502020204030204" pitchFamily="34" charset="0"/>
              </a:rPr>
              <a:t>v_comm</a:t>
            </a:r>
            <a:r>
              <a:rPr lang="en-US" sz="1600" b="1" kern="1200" dirty="0">
                <a:solidFill>
                  <a:srgbClr val="C00000"/>
                </a:solidFill>
                <a:latin typeface="Calibri" panose="020F0502020204030204" pitchFamily="34" charset="0"/>
                <a:ea typeface="+mn-ea"/>
                <a:cs typeface="Calibri" panose="020F0502020204030204" pitchFamily="34" charset="0"/>
              </a:rPr>
              <a:t> := 50</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   DBMS_OUTPUT.PUT_LINE('Nuevo valor de variable </a:t>
            </a:r>
            <a:r>
              <a:rPr lang="en-US" sz="1600" b="1" kern="1200" dirty="0" err="1">
                <a:latin typeface="Calibri" panose="020F0502020204030204" pitchFamily="34" charset="0"/>
                <a:ea typeface="+mn-ea"/>
                <a:cs typeface="Calibri" panose="020F0502020204030204" pitchFamily="34" charset="0"/>
              </a:rPr>
              <a:t>v_comm</a:t>
            </a:r>
            <a:r>
              <a:rPr lang="en-US" sz="1600" b="1" kern="1200" dirty="0">
                <a:latin typeface="Calibri" panose="020F0502020204030204" pitchFamily="34" charset="0"/>
                <a:ea typeface="+mn-ea"/>
                <a:cs typeface="Calibri" panose="020F0502020204030204" pitchFamily="34" charset="0"/>
              </a:rPr>
              <a:t> es : ' || </a:t>
            </a:r>
            <a:r>
              <a:rPr lang="en-US" sz="1600" b="1" kern="1200" dirty="0" err="1">
                <a:solidFill>
                  <a:srgbClr val="C00000"/>
                </a:solidFill>
                <a:latin typeface="Calibri" panose="020F0502020204030204" pitchFamily="34" charset="0"/>
                <a:ea typeface="+mn-ea"/>
                <a:cs typeface="Calibri" panose="020F0502020204030204" pitchFamily="34" charset="0"/>
              </a:rPr>
              <a:t>v_comm</a:t>
            </a:r>
            <a:r>
              <a:rPr lang="en-US"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0" name="Imagen 9" descr="Interfaz de usuario gráfica, Texto&#10;&#10;Descripción generada automáticamente">
            <a:extLst>
              <a:ext uri="{FF2B5EF4-FFF2-40B4-BE49-F238E27FC236}">
                <a16:creationId xmlns:a16="http://schemas.microsoft.com/office/drawing/2014/main" id="{C016695C-4DDD-4796-87B8-AC023ADFB112}"/>
              </a:ext>
            </a:extLst>
          </p:cNvPr>
          <p:cNvPicPr>
            <a:picLocks noChangeAspect="1"/>
          </p:cNvPicPr>
          <p:nvPr/>
        </p:nvPicPr>
        <p:blipFill>
          <a:blip r:embed="rId3"/>
          <a:stretch>
            <a:fillRect/>
          </a:stretch>
        </p:blipFill>
        <p:spPr>
          <a:xfrm>
            <a:off x="2468615" y="5601373"/>
            <a:ext cx="3655459" cy="1171920"/>
          </a:xfrm>
          <a:prstGeom prst="rect">
            <a:avLst/>
          </a:prstGeom>
        </p:spPr>
      </p:pic>
    </p:spTree>
    <p:extLst>
      <p:ext uri="{BB962C8B-B14F-4D97-AF65-F5344CB8AC3E}">
        <p14:creationId xmlns:p14="http://schemas.microsoft.com/office/powerpoint/2010/main" val="389856791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F6647C-632E-4605-AE7A-FA66FB2F6050}"/>
</file>

<file path=customXml/itemProps2.xml><?xml version="1.0" encoding="utf-8"?>
<ds:datastoreItem xmlns:ds="http://schemas.openxmlformats.org/officeDocument/2006/customXml" ds:itemID="{D1878568-49F5-4539-9767-21F5F6F32358}"/>
</file>

<file path=customXml/itemProps3.xml><?xml version="1.0" encoding="utf-8"?>
<ds:datastoreItem xmlns:ds="http://schemas.openxmlformats.org/officeDocument/2006/customXml" ds:itemID="{C9095871-DE94-4902-9384-A43DDA4F4A28}"/>
</file>

<file path=docProps/app.xml><?xml version="1.0" encoding="utf-8"?>
<Properties xmlns="http://schemas.openxmlformats.org/officeDocument/2006/extended-properties" xmlns:vt="http://schemas.openxmlformats.org/officeDocument/2006/docPropsVTypes">
  <TotalTime>8701</TotalTime>
  <Words>7872</Words>
  <Application>Microsoft Office PowerPoint</Application>
  <PresentationFormat>Presentación en pantalla (4:3)</PresentationFormat>
  <Paragraphs>610</Paragraphs>
  <Slides>32</Slides>
  <Notes>29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32</vt:i4>
      </vt:variant>
    </vt:vector>
  </HeadingPairs>
  <TitlesOfParts>
    <vt:vector size="41" baseType="lpstr">
      <vt:lpstr>Arial</vt:lpstr>
      <vt:lpstr>Roboto Mono</vt:lpstr>
      <vt:lpstr>Arial Black</vt:lpstr>
      <vt:lpstr>Times New Roman</vt:lpstr>
      <vt:lpstr>Calibri</vt:lpstr>
      <vt:lpstr>Roboto Condensed</vt:lpstr>
      <vt:lpstr>Franklin Gothic</vt:lpstr>
      <vt:lpstr>Bebas Neue</vt:lpstr>
      <vt:lpstr>Tema de Office</vt:lpstr>
      <vt:lpstr>Uso de Variables Simples en un Bloque PL/SQL</vt:lpstr>
      <vt:lpstr>Experiencia de Aprendizaje y Competencia Asociada</vt:lpstr>
      <vt:lpstr>Objetivos de la Clase</vt:lpstr>
      <vt:lpstr>Variables en un Bloque PL/SQL</vt:lpstr>
      <vt:lpstr>Uso de Variables</vt:lpstr>
      <vt:lpstr>Requisitos para definir Nombres de Variables</vt:lpstr>
      <vt:lpstr>Tipos de Variables</vt:lpstr>
      <vt:lpstr>Manejo de Variables PL/SQL</vt:lpstr>
      <vt:lpstr>Declarar e Inicializar Variables PL/SQL</vt:lpstr>
      <vt:lpstr>Declarar e Inicializar Variables PL/SQL</vt:lpstr>
      <vt:lpstr>Consideraciones al Declarar e Inicializar Variables PL/SQL</vt:lpstr>
      <vt:lpstr>Tipos de Variables PL/SQL</vt:lpstr>
      <vt:lpstr>Variables Escalares</vt:lpstr>
      <vt:lpstr>Tipo de Dato Escalar</vt:lpstr>
      <vt:lpstr>Tipos de Datos Escalares más Usados</vt:lpstr>
      <vt:lpstr>Declaración de Variables Escalares</vt:lpstr>
      <vt:lpstr>Uso de atributo %TYPE para declarar Variables Escalares</vt:lpstr>
      <vt:lpstr>Uso de atributo %TYPE para declarar Variables Escalares</vt:lpstr>
      <vt:lpstr>Variables Bind</vt:lpstr>
      <vt:lpstr>Características de las Variables Bind</vt:lpstr>
      <vt:lpstr>Creando Variables Bind</vt:lpstr>
      <vt:lpstr>Mostrando el valor de las Variables Bind</vt:lpstr>
      <vt:lpstr>Mostrando el valor de las Variables Bind</vt:lpstr>
      <vt:lpstr>Obtener información en Bloques PL/SQL usando Variables Escalares y BIND</vt:lpstr>
      <vt:lpstr>Uso de Sentencia SELECT en PL/SQL</vt:lpstr>
      <vt:lpstr>Uso de Sentencia SELECT en PL/SQL</vt:lpstr>
      <vt:lpstr>Errores más comunes al usar  Sentencia SELECT en PL/SQL</vt:lpstr>
      <vt:lpstr>Errores más comunes al usar  Sentencia SELECT en PL/SQL</vt:lpstr>
      <vt:lpstr>Bloques PL/SQL Usando Variables Escalares y Bind </vt:lpstr>
      <vt:lpstr>Bloques PL/SQL Usando Variables Escalares y Bind </vt:lpstr>
      <vt:lpstr>Bloques PL/SQL Usando Variables Escalares y Bind </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434</cp:revision>
  <dcterms:modified xsi:type="dcterms:W3CDTF">2021-01-24T14:36:22Z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